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ink/ink1.xml" ContentType="application/inkml+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2"/>
  </p:notesMasterIdLst>
  <p:sldIdLst>
    <p:sldId id="345" r:id="rId2"/>
    <p:sldId id="348" r:id="rId3"/>
    <p:sldId id="346" r:id="rId4"/>
    <p:sldId id="339" r:id="rId5"/>
    <p:sldId id="347" r:id="rId6"/>
    <p:sldId id="333" r:id="rId7"/>
    <p:sldId id="334" r:id="rId8"/>
    <p:sldId id="321" r:id="rId9"/>
    <p:sldId id="277" r:id="rId10"/>
    <p:sldId id="337" r:id="rId11"/>
    <p:sldId id="350" r:id="rId12"/>
    <p:sldId id="352" r:id="rId13"/>
    <p:sldId id="354" r:id="rId14"/>
    <p:sldId id="353" r:id="rId15"/>
    <p:sldId id="361" r:id="rId16"/>
    <p:sldId id="336" r:id="rId17"/>
    <p:sldId id="355" r:id="rId18"/>
    <p:sldId id="358" r:id="rId19"/>
    <p:sldId id="356" r:id="rId20"/>
    <p:sldId id="360" r:id="rId21"/>
    <p:sldId id="285" r:id="rId22"/>
    <p:sldId id="286" r:id="rId23"/>
    <p:sldId id="291" r:id="rId24"/>
    <p:sldId id="324" r:id="rId25"/>
    <p:sldId id="287" r:id="rId26"/>
    <p:sldId id="289" r:id="rId27"/>
    <p:sldId id="295" r:id="rId28"/>
    <p:sldId id="325" r:id="rId29"/>
    <p:sldId id="308" r:id="rId30"/>
    <p:sldId id="328" r:id="rId31"/>
    <p:sldId id="329" r:id="rId32"/>
    <p:sldId id="341" r:id="rId33"/>
    <p:sldId id="330" r:id="rId34"/>
    <p:sldId id="343" r:id="rId35"/>
    <p:sldId id="313" r:id="rId36"/>
    <p:sldId id="331" r:id="rId37"/>
    <p:sldId id="359" r:id="rId38"/>
    <p:sldId id="326" r:id="rId39"/>
    <p:sldId id="338" r:id="rId40"/>
    <p:sldId id="35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0CEA4B8-7A71-444B-B8AB-2E8CFED67998}">
          <p14:sldIdLst>
            <p14:sldId id="345"/>
            <p14:sldId id="348"/>
          </p14:sldIdLst>
        </p14:section>
        <p14:section name="Motivation/Introduction" id="{449B4FC2-E644-4DE7-86F2-C0991E52842A}">
          <p14:sldIdLst>
            <p14:sldId id="346"/>
            <p14:sldId id="339"/>
            <p14:sldId id="347"/>
            <p14:sldId id="333"/>
            <p14:sldId id="334"/>
            <p14:sldId id="321"/>
            <p14:sldId id="277"/>
          </p14:sldIdLst>
        </p14:section>
        <p14:section name="Internet Malware Detection" id="{F5170FB9-0BB2-4B6D-9405-054FCBF65DF8}">
          <p14:sldIdLst>
            <p14:sldId id="337"/>
            <p14:sldId id="350"/>
            <p14:sldId id="352"/>
            <p14:sldId id="354"/>
            <p14:sldId id="353"/>
            <p14:sldId id="361"/>
            <p14:sldId id="336"/>
            <p14:sldId id="355"/>
            <p14:sldId id="358"/>
            <p14:sldId id="356"/>
            <p14:sldId id="360"/>
            <p14:sldId id="285"/>
          </p14:sldIdLst>
        </p14:section>
        <p14:section name="Technical Description" id="{B52C2527-E38B-45BC-BFA5-D5D0EACE9E12}">
          <p14:sldIdLst>
            <p14:sldId id="286"/>
            <p14:sldId id="291"/>
            <p14:sldId id="324"/>
            <p14:sldId id="287"/>
            <p14:sldId id="289"/>
            <p14:sldId id="295"/>
            <p14:sldId id="325"/>
          </p14:sldIdLst>
        </p14:section>
        <p14:section name="Evaluation" id="{7D1386D0-D0B2-4FF4-9088-3169F27ACDA1}">
          <p14:sldIdLst>
            <p14:sldId id="308"/>
            <p14:sldId id="328"/>
            <p14:sldId id="329"/>
            <p14:sldId id="341"/>
            <p14:sldId id="330"/>
            <p14:sldId id="343"/>
            <p14:sldId id="313"/>
            <p14:sldId id="331"/>
            <p14:sldId id="359"/>
          </p14:sldIdLst>
        </p14:section>
        <p14:section name="Conclusion" id="{F52D2666-1584-4529-B8EE-E2A7C4897245}">
          <p14:sldIdLst>
            <p14:sldId id="326"/>
            <p14:sldId id="338"/>
            <p14:sldId id="35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7"/>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783" autoAdjust="0"/>
    <p:restoredTop sz="99942" autoAdjust="0"/>
  </p:normalViewPr>
  <p:slideViewPr>
    <p:cSldViewPr>
      <p:cViewPr>
        <p:scale>
          <a:sx n="95" d="100"/>
          <a:sy n="95" d="100"/>
        </p:scale>
        <p:origin x="372" y="-30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2" Type="http://schemas.openxmlformats.org/officeDocument/2006/relationships/oleObject" Target="file:///C:\Dev\RozzleSD\rozzle\Presentation\zozzleResult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Dev\RozzleSD\rozzle\paper\charts\detectionEvaluation.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Dev\RozzleSD\rozzle\paper\charts\detectionEvaluation.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oleObject" Target="file:///C:\Dev\RozzleSD\rozzle\paper\charts\overheadEvalu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numRef>
              <c:f>foo!$B$2:$B$30</c:f>
              <c:numCache>
                <c:formatCode>m/d/yyyy</c:formatCode>
                <c:ptCount val="29"/>
                <c:pt idx="0">
                  <c:v>40695</c:v>
                </c:pt>
                <c:pt idx="1">
                  <c:v>40696</c:v>
                </c:pt>
                <c:pt idx="2">
                  <c:v>40697</c:v>
                </c:pt>
                <c:pt idx="3">
                  <c:v>40698</c:v>
                </c:pt>
                <c:pt idx="4">
                  <c:v>40699</c:v>
                </c:pt>
                <c:pt idx="5">
                  <c:v>40700</c:v>
                </c:pt>
                <c:pt idx="6">
                  <c:v>40701</c:v>
                </c:pt>
                <c:pt idx="7">
                  <c:v>40702</c:v>
                </c:pt>
                <c:pt idx="8">
                  <c:v>40703</c:v>
                </c:pt>
                <c:pt idx="9">
                  <c:v>40704</c:v>
                </c:pt>
                <c:pt idx="10">
                  <c:v>40705</c:v>
                </c:pt>
                <c:pt idx="11">
                  <c:v>40706</c:v>
                </c:pt>
                <c:pt idx="12">
                  <c:v>40707</c:v>
                </c:pt>
                <c:pt idx="13">
                  <c:v>40708</c:v>
                </c:pt>
                <c:pt idx="14">
                  <c:v>40709</c:v>
                </c:pt>
                <c:pt idx="15">
                  <c:v>40710</c:v>
                </c:pt>
                <c:pt idx="16">
                  <c:v>40711</c:v>
                </c:pt>
                <c:pt idx="17">
                  <c:v>40712</c:v>
                </c:pt>
                <c:pt idx="18">
                  <c:v>40713</c:v>
                </c:pt>
                <c:pt idx="19">
                  <c:v>40714</c:v>
                </c:pt>
                <c:pt idx="20">
                  <c:v>40715</c:v>
                </c:pt>
                <c:pt idx="21">
                  <c:v>40716</c:v>
                </c:pt>
                <c:pt idx="22">
                  <c:v>40717</c:v>
                </c:pt>
                <c:pt idx="23">
                  <c:v>40718</c:v>
                </c:pt>
                <c:pt idx="24">
                  <c:v>40719</c:v>
                </c:pt>
                <c:pt idx="25">
                  <c:v>40720</c:v>
                </c:pt>
                <c:pt idx="26">
                  <c:v>40721</c:v>
                </c:pt>
                <c:pt idx="27">
                  <c:v>40722</c:v>
                </c:pt>
                <c:pt idx="28">
                  <c:v>40723</c:v>
                </c:pt>
              </c:numCache>
            </c:numRef>
          </c:cat>
          <c:val>
            <c:numRef>
              <c:f>foo!$A$2:$A$30</c:f>
              <c:numCache>
                <c:formatCode>General</c:formatCode>
                <c:ptCount val="29"/>
                <c:pt idx="0">
                  <c:v>5276</c:v>
                </c:pt>
                <c:pt idx="1">
                  <c:v>4801</c:v>
                </c:pt>
                <c:pt idx="2">
                  <c:v>4747</c:v>
                </c:pt>
                <c:pt idx="3">
                  <c:v>4833</c:v>
                </c:pt>
                <c:pt idx="4">
                  <c:v>5298</c:v>
                </c:pt>
                <c:pt idx="5">
                  <c:v>4486</c:v>
                </c:pt>
                <c:pt idx="6">
                  <c:v>3121</c:v>
                </c:pt>
                <c:pt idx="7">
                  <c:v>6429</c:v>
                </c:pt>
                <c:pt idx="8">
                  <c:v>5548</c:v>
                </c:pt>
                <c:pt idx="9">
                  <c:v>5164</c:v>
                </c:pt>
                <c:pt idx="10">
                  <c:v>5578</c:v>
                </c:pt>
                <c:pt idx="11">
                  <c:v>4927</c:v>
                </c:pt>
                <c:pt idx="12">
                  <c:v>5295</c:v>
                </c:pt>
                <c:pt idx="13">
                  <c:v>352</c:v>
                </c:pt>
                <c:pt idx="14">
                  <c:v>5604</c:v>
                </c:pt>
                <c:pt idx="15">
                  <c:v>8639</c:v>
                </c:pt>
                <c:pt idx="16">
                  <c:v>8611</c:v>
                </c:pt>
                <c:pt idx="17">
                  <c:v>6612</c:v>
                </c:pt>
                <c:pt idx="18">
                  <c:v>6025</c:v>
                </c:pt>
                <c:pt idx="19">
                  <c:v>6390</c:v>
                </c:pt>
                <c:pt idx="20">
                  <c:v>6177</c:v>
                </c:pt>
                <c:pt idx="21">
                  <c:v>5683</c:v>
                </c:pt>
                <c:pt idx="22">
                  <c:v>6095</c:v>
                </c:pt>
                <c:pt idx="23">
                  <c:v>6098</c:v>
                </c:pt>
                <c:pt idx="24">
                  <c:v>6061</c:v>
                </c:pt>
                <c:pt idx="25">
                  <c:v>6428</c:v>
                </c:pt>
                <c:pt idx="26">
                  <c:v>6326</c:v>
                </c:pt>
                <c:pt idx="27">
                  <c:v>6261</c:v>
                </c:pt>
                <c:pt idx="28">
                  <c:v>3078</c:v>
                </c:pt>
              </c:numCache>
            </c:numRef>
          </c:val>
        </c:ser>
        <c:dLbls>
          <c:showLegendKey val="0"/>
          <c:showVal val="0"/>
          <c:showCatName val="0"/>
          <c:showSerName val="0"/>
          <c:showPercent val="0"/>
          <c:showBubbleSize val="0"/>
        </c:dLbls>
        <c:gapWidth val="150"/>
        <c:axId val="71525888"/>
        <c:axId val="71304896"/>
      </c:barChart>
      <c:dateAx>
        <c:axId val="71525888"/>
        <c:scaling>
          <c:orientation val="minMax"/>
        </c:scaling>
        <c:delete val="0"/>
        <c:axPos val="b"/>
        <c:numFmt formatCode="m/d/yyyy" sourceLinked="1"/>
        <c:majorTickMark val="out"/>
        <c:minorTickMark val="none"/>
        <c:tickLblPos val="nextTo"/>
        <c:crossAx val="71304896"/>
        <c:crosses val="autoZero"/>
        <c:auto val="1"/>
        <c:lblOffset val="100"/>
        <c:baseTimeUnit val="days"/>
      </c:dateAx>
      <c:valAx>
        <c:axId val="71304896"/>
        <c:scaling>
          <c:orientation val="minMax"/>
        </c:scaling>
        <c:delete val="1"/>
        <c:axPos val="l"/>
        <c:majorGridlines/>
        <c:numFmt formatCode="General" sourceLinked="1"/>
        <c:majorTickMark val="out"/>
        <c:minorTickMark val="none"/>
        <c:tickLblPos val="nextTo"/>
        <c:crossAx val="71525888"/>
        <c:crosses val="autoZero"/>
        <c:crossBetween val="between"/>
      </c:valAx>
    </c:plotArea>
    <c:plotVisOnly val="1"/>
    <c:dispBlanksAs val="gap"/>
    <c:showDLblsOverMax val="0"/>
  </c:chart>
  <c:spPr>
    <a:solidFill>
      <a:schemeClr val="bg2"/>
    </a:solid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Summary!$F$39</c:f>
              <c:strCache>
                <c:ptCount val="1"/>
                <c:pt idx="0">
                  <c:v>Shared</c:v>
                </c:pt>
              </c:strCache>
            </c:strRef>
          </c:tx>
          <c:invertIfNegative val="0"/>
          <c:cat>
            <c:strRef>
              <c:f>Summary!$G$38</c:f>
              <c:strCache>
                <c:ptCount val="1"/>
                <c:pt idx="0">
                  <c:v>Zozzle70k</c:v>
                </c:pt>
              </c:strCache>
            </c:strRef>
          </c:cat>
          <c:val>
            <c:numRef>
              <c:f>Summary!$G$39</c:f>
              <c:numCache>
                <c:formatCode>#,##0</c:formatCode>
                <c:ptCount val="1"/>
                <c:pt idx="0">
                  <c:v>1178</c:v>
                </c:pt>
              </c:numCache>
            </c:numRef>
          </c:val>
        </c:ser>
        <c:ser>
          <c:idx val="1"/>
          <c:order val="1"/>
          <c:tx>
            <c:strRef>
              <c:f>Summary!$F$40</c:f>
              <c:strCache>
                <c:ptCount val="1"/>
                <c:pt idx="0">
                  <c:v>New Detections</c:v>
                </c:pt>
              </c:strCache>
            </c:strRef>
          </c:tx>
          <c:invertIfNegative val="0"/>
          <c:dLbls>
            <c:dLbl>
              <c:idx val="0"/>
              <c:layout>
                <c:manualLayout>
                  <c:x val="0.05"/>
                  <c:y val="-4.6296296296296294E-3"/>
                </c:manualLayout>
              </c:layout>
              <c:showLegendKey val="0"/>
              <c:showVal val="1"/>
              <c:showCatName val="0"/>
              <c:showSerName val="0"/>
              <c:showPercent val="0"/>
              <c:showBubbleSize val="0"/>
            </c:dLbl>
            <c:dLbl>
              <c:idx val="2"/>
              <c:layout>
                <c:manualLayout>
                  <c:x val="5.4216867469879519E-2"/>
                  <c:y val="0"/>
                </c:manualLayout>
              </c:layout>
              <c:showLegendKey val="0"/>
              <c:showVal val="1"/>
              <c:showCatName val="0"/>
              <c:showSerName val="0"/>
              <c:showPercent val="0"/>
              <c:showBubbleSize val="0"/>
            </c:dLbl>
            <c:txPr>
              <a:bodyPr/>
              <a:lstStyle/>
              <a:p>
                <a:pPr>
                  <a:defRPr sz="1800"/>
                </a:pPr>
                <a:endParaRPr lang="en-US"/>
              </a:p>
            </c:txPr>
            <c:showLegendKey val="0"/>
            <c:showVal val="1"/>
            <c:showCatName val="0"/>
            <c:showSerName val="0"/>
            <c:showPercent val="0"/>
            <c:showBubbleSize val="0"/>
            <c:showLeaderLines val="0"/>
          </c:dLbls>
          <c:cat>
            <c:strRef>
              <c:f>Summary!$G$38</c:f>
              <c:strCache>
                <c:ptCount val="1"/>
                <c:pt idx="0">
                  <c:v>Zozzle70k</c:v>
                </c:pt>
              </c:strCache>
            </c:strRef>
          </c:cat>
          <c:val>
            <c:numRef>
              <c:f>Summary!$G$40</c:f>
              <c:numCache>
                <c:formatCode>#,##0</c:formatCode>
                <c:ptCount val="1"/>
                <c:pt idx="0">
                  <c:v>10381</c:v>
                </c:pt>
              </c:numCache>
            </c:numRef>
          </c:val>
        </c:ser>
        <c:ser>
          <c:idx val="2"/>
          <c:order val="2"/>
          <c:tx>
            <c:strRef>
              <c:f>Summary!$F$41</c:f>
              <c:strCache>
                <c:ptCount val="1"/>
                <c:pt idx="0">
                  <c:v>Errors</c:v>
                </c:pt>
              </c:strCache>
            </c:strRef>
          </c:tx>
          <c:invertIfNegative val="0"/>
          <c:cat>
            <c:strRef>
              <c:f>Summary!$G$38</c:f>
              <c:strCache>
                <c:ptCount val="1"/>
                <c:pt idx="0">
                  <c:v>Zozzle70k</c:v>
                </c:pt>
              </c:strCache>
            </c:strRef>
          </c:cat>
          <c:val>
            <c:numRef>
              <c:f>Summary!$G$41</c:f>
              <c:numCache>
                <c:formatCode>#,##0</c:formatCode>
                <c:ptCount val="1"/>
                <c:pt idx="0">
                  <c:v>-484</c:v>
                </c:pt>
              </c:numCache>
            </c:numRef>
          </c:val>
        </c:ser>
        <c:dLbls>
          <c:showLegendKey val="0"/>
          <c:showVal val="0"/>
          <c:showCatName val="0"/>
          <c:showSerName val="0"/>
          <c:showPercent val="0"/>
          <c:showBubbleSize val="0"/>
        </c:dLbls>
        <c:gapWidth val="150"/>
        <c:overlap val="100"/>
        <c:axId val="72279552"/>
        <c:axId val="71305472"/>
      </c:barChart>
      <c:catAx>
        <c:axId val="72279552"/>
        <c:scaling>
          <c:orientation val="minMax"/>
        </c:scaling>
        <c:delete val="0"/>
        <c:axPos val="l"/>
        <c:majorTickMark val="out"/>
        <c:minorTickMark val="none"/>
        <c:tickLblPos val="nextTo"/>
        <c:txPr>
          <a:bodyPr rot="-2700000" vert="horz"/>
          <a:lstStyle/>
          <a:p>
            <a:pPr>
              <a:defRPr sz="1200"/>
            </a:pPr>
            <a:endParaRPr lang="en-US"/>
          </a:p>
        </c:txPr>
        <c:crossAx val="71305472"/>
        <c:crosses val="autoZero"/>
        <c:auto val="1"/>
        <c:lblAlgn val="ctr"/>
        <c:lblOffset val="100"/>
        <c:noMultiLvlLbl val="0"/>
      </c:catAx>
      <c:valAx>
        <c:axId val="71305472"/>
        <c:scaling>
          <c:orientation val="minMax"/>
          <c:max val="12000"/>
        </c:scaling>
        <c:delete val="0"/>
        <c:axPos val="b"/>
        <c:numFmt formatCode="#,##0" sourceLinked="1"/>
        <c:majorTickMark val="out"/>
        <c:minorTickMark val="none"/>
        <c:tickLblPos val="nextTo"/>
        <c:crossAx val="72279552"/>
        <c:crosses val="autoZero"/>
        <c:crossBetween val="between"/>
      </c:valAx>
    </c:plotArea>
    <c:legend>
      <c:legendPos val="t"/>
      <c:layout/>
      <c:overlay val="0"/>
      <c:txPr>
        <a:bodyPr/>
        <a:lstStyle/>
        <a:p>
          <a:pPr>
            <a:defRPr sz="1600"/>
          </a:pPr>
          <a:endParaRPr lang="en-US"/>
        </a:p>
      </c:txPr>
    </c:legend>
    <c:plotVisOnly val="1"/>
    <c:dispBlanksAs val="gap"/>
    <c:showDLblsOverMax val="0"/>
  </c:chart>
  <c:spPr>
    <a:solidFill>
      <a:schemeClr val="bg1">
        <a:lumMod val="85000"/>
      </a:schemeClr>
    </a:solidFill>
    <a:effectLst>
      <a:outerShdw blurRad="50800" dist="38100" dir="5400000" algn="t" rotWithShape="0">
        <a:prstClr val="black">
          <a:alpha val="40000"/>
        </a:prstClr>
      </a:outerShdw>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Summary!$E$64</c:f>
              <c:strCache>
                <c:ptCount val="1"/>
                <c:pt idx="0">
                  <c:v>Base</c:v>
                </c:pt>
              </c:strCache>
            </c:strRef>
          </c:tx>
          <c:invertIfNegative val="0"/>
          <c:cat>
            <c:strRef>
              <c:f>Summary!$F$63</c:f>
              <c:strCache>
                <c:ptCount val="1"/>
                <c:pt idx="0">
                  <c:v>New Detections</c:v>
                </c:pt>
              </c:strCache>
            </c:strRef>
          </c:cat>
          <c:val>
            <c:numRef>
              <c:f>Summary!$F$64</c:f>
              <c:numCache>
                <c:formatCode>General</c:formatCode>
                <c:ptCount val="1"/>
                <c:pt idx="0">
                  <c:v>258</c:v>
                </c:pt>
              </c:numCache>
            </c:numRef>
          </c:val>
        </c:ser>
        <c:ser>
          <c:idx val="1"/>
          <c:order val="1"/>
          <c:tx>
            <c:strRef>
              <c:f>Summary!$E$65</c:f>
              <c:strCache>
                <c:ptCount val="1"/>
                <c:pt idx="0">
                  <c:v>Added by Nozzle</c:v>
                </c:pt>
              </c:strCache>
            </c:strRef>
          </c:tx>
          <c:invertIfNegative val="0"/>
          <c:dLbls>
            <c:dLbl>
              <c:idx val="0"/>
              <c:layout>
                <c:manualLayout>
                  <c:x val="4.8146663922855583E-4"/>
                  <c:y val="9.2592592592592587E-3"/>
                </c:manualLayout>
              </c:layout>
              <c:showLegendKey val="0"/>
              <c:showVal val="1"/>
              <c:showCatName val="0"/>
              <c:showSerName val="0"/>
              <c:showPercent val="0"/>
              <c:showBubbleSize val="0"/>
            </c:dLbl>
            <c:dLbl>
              <c:idx val="2"/>
              <c:layout>
                <c:manualLayout>
                  <c:x val="5.4216867469879519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Summary!$F$63</c:f>
              <c:strCache>
                <c:ptCount val="1"/>
                <c:pt idx="0">
                  <c:v>New Detections</c:v>
                </c:pt>
              </c:strCache>
            </c:strRef>
          </c:cat>
          <c:val>
            <c:numRef>
              <c:f>Summary!$F$65</c:f>
              <c:numCache>
                <c:formatCode>General</c:formatCode>
                <c:ptCount val="1"/>
                <c:pt idx="0">
                  <c:v>76</c:v>
                </c:pt>
              </c:numCache>
            </c:numRef>
          </c:val>
        </c:ser>
        <c:ser>
          <c:idx val="2"/>
          <c:order val="2"/>
          <c:tx>
            <c:strRef>
              <c:f>Summary!$E$66</c:f>
              <c:strCache>
                <c:ptCount val="1"/>
                <c:pt idx="0">
                  <c:v>Added by Zozzle</c:v>
                </c:pt>
              </c:strCache>
            </c:strRef>
          </c:tx>
          <c:invertIfNegative val="0"/>
          <c:dLbls>
            <c:showLegendKey val="0"/>
            <c:showVal val="1"/>
            <c:showCatName val="0"/>
            <c:showSerName val="0"/>
            <c:showPercent val="0"/>
            <c:showBubbleSize val="0"/>
            <c:showLeaderLines val="0"/>
          </c:dLbls>
          <c:cat>
            <c:strRef>
              <c:f>Summary!$F$63</c:f>
              <c:strCache>
                <c:ptCount val="1"/>
                <c:pt idx="0">
                  <c:v>New Detections</c:v>
                </c:pt>
              </c:strCache>
            </c:strRef>
          </c:cat>
          <c:val>
            <c:numRef>
              <c:f>Summary!$F$66</c:f>
              <c:numCache>
                <c:formatCode>General</c:formatCode>
                <c:ptCount val="1"/>
                <c:pt idx="0">
                  <c:v>142</c:v>
                </c:pt>
              </c:numCache>
            </c:numRef>
          </c:val>
        </c:ser>
        <c:ser>
          <c:idx val="3"/>
          <c:order val="3"/>
          <c:tx>
            <c:strRef>
              <c:f>Summary!$E$67</c:f>
              <c:strCache>
                <c:ptCount val="1"/>
                <c:pt idx="0">
                  <c:v>Added by both</c:v>
                </c:pt>
              </c:strCache>
            </c:strRef>
          </c:tx>
          <c:invertIfNegative val="0"/>
          <c:dLbls>
            <c:showLegendKey val="0"/>
            <c:showVal val="1"/>
            <c:showCatName val="0"/>
            <c:showSerName val="0"/>
            <c:showPercent val="0"/>
            <c:showBubbleSize val="0"/>
            <c:showLeaderLines val="0"/>
          </c:dLbls>
          <c:cat>
            <c:strRef>
              <c:f>Summary!$F$63</c:f>
              <c:strCache>
                <c:ptCount val="1"/>
                <c:pt idx="0">
                  <c:v>New Detections</c:v>
                </c:pt>
              </c:strCache>
            </c:strRef>
          </c:cat>
          <c:val>
            <c:numRef>
              <c:f>Summary!$F$67</c:f>
              <c:numCache>
                <c:formatCode>General</c:formatCode>
                <c:ptCount val="1"/>
                <c:pt idx="0">
                  <c:v>14</c:v>
                </c:pt>
              </c:numCache>
            </c:numRef>
          </c:val>
        </c:ser>
        <c:dLbls>
          <c:showLegendKey val="0"/>
          <c:showVal val="0"/>
          <c:showCatName val="0"/>
          <c:showSerName val="0"/>
          <c:showPercent val="0"/>
          <c:showBubbleSize val="0"/>
        </c:dLbls>
        <c:gapWidth val="150"/>
        <c:overlap val="100"/>
        <c:axId val="72220160"/>
        <c:axId val="71310656"/>
      </c:barChart>
      <c:catAx>
        <c:axId val="72220160"/>
        <c:scaling>
          <c:orientation val="minMax"/>
        </c:scaling>
        <c:delete val="0"/>
        <c:axPos val="l"/>
        <c:majorTickMark val="out"/>
        <c:minorTickMark val="none"/>
        <c:tickLblPos val="nextTo"/>
        <c:txPr>
          <a:bodyPr rot="-2700000" vert="horz"/>
          <a:lstStyle/>
          <a:p>
            <a:pPr>
              <a:defRPr/>
            </a:pPr>
            <a:endParaRPr lang="en-US"/>
          </a:p>
        </c:txPr>
        <c:crossAx val="71310656"/>
        <c:crosses val="autoZero"/>
        <c:auto val="1"/>
        <c:lblAlgn val="ctr"/>
        <c:lblOffset val="100"/>
        <c:noMultiLvlLbl val="0"/>
      </c:catAx>
      <c:valAx>
        <c:axId val="71310656"/>
        <c:scaling>
          <c:orientation val="minMax"/>
        </c:scaling>
        <c:delete val="0"/>
        <c:axPos val="b"/>
        <c:numFmt formatCode="General" sourceLinked="1"/>
        <c:majorTickMark val="out"/>
        <c:minorTickMark val="none"/>
        <c:tickLblPos val="nextTo"/>
        <c:txPr>
          <a:bodyPr/>
          <a:lstStyle/>
          <a:p>
            <a:pPr>
              <a:defRPr sz="1200"/>
            </a:pPr>
            <a:endParaRPr lang="en-US"/>
          </a:p>
        </c:txPr>
        <c:crossAx val="72220160"/>
        <c:crosses val="autoZero"/>
        <c:crossBetween val="between"/>
      </c:valAx>
    </c:plotArea>
    <c:legend>
      <c:legendPos val="t"/>
      <c:layout/>
      <c:overlay val="0"/>
      <c:txPr>
        <a:bodyPr/>
        <a:lstStyle/>
        <a:p>
          <a:pPr>
            <a:defRPr sz="1400"/>
          </a:pPr>
          <a:endParaRPr lang="en-US"/>
        </a:p>
      </c:txPr>
    </c:legend>
    <c:plotVisOnly val="1"/>
    <c:dispBlanksAs val="gap"/>
    <c:showDLblsOverMax val="0"/>
  </c:chart>
  <c:spPr>
    <a:solidFill>
      <a:schemeClr val="bg1">
        <a:lumMod val="85000"/>
      </a:schemeClr>
    </a:solidFill>
    <a:effectLst>
      <a:outerShdw blurRad="50800" dist="38100" dir="5400000" algn="t" rotWithShape="0">
        <a:prstClr val="black">
          <a:alpha val="40000"/>
        </a:prstClr>
      </a:outerShdw>
    </a:effectLst>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v>Memory (Count)</c:v>
          </c:tx>
          <c:invertIfNegative val="0"/>
          <c:dLbls>
            <c:showLegendKey val="0"/>
            <c:showVal val="1"/>
            <c:showCatName val="0"/>
            <c:showSerName val="0"/>
            <c:showPercent val="0"/>
            <c:showBubbleSize val="0"/>
            <c:showLeaderLines val="0"/>
          </c:dLbls>
          <c:cat>
            <c:numRef>
              <c:f>AlexaTop500!$D$16:$D$96</c:f>
              <c:numCache>
                <c:formatCode>0.000</c:formatCode>
                <c:ptCount val="81"/>
                <c:pt idx="0">
                  <c:v>0.7</c:v>
                </c:pt>
                <c:pt idx="1">
                  <c:v>0.71799999999999997</c:v>
                </c:pt>
                <c:pt idx="2">
                  <c:v>0.73599999999999999</c:v>
                </c:pt>
                <c:pt idx="3">
                  <c:v>0.754</c:v>
                </c:pt>
                <c:pt idx="4">
                  <c:v>0.77200000000000002</c:v>
                </c:pt>
                <c:pt idx="5">
                  <c:v>0.79</c:v>
                </c:pt>
                <c:pt idx="6">
                  <c:v>0.80800000000000005</c:v>
                </c:pt>
                <c:pt idx="7">
                  <c:v>0.82600000000000007</c:v>
                </c:pt>
                <c:pt idx="8">
                  <c:v>0.84400000000000008</c:v>
                </c:pt>
                <c:pt idx="9">
                  <c:v>0.8620000000000001</c:v>
                </c:pt>
                <c:pt idx="10">
                  <c:v>0.88000000000000012</c:v>
                </c:pt>
                <c:pt idx="11">
                  <c:v>0.89800000000000013</c:v>
                </c:pt>
                <c:pt idx="12">
                  <c:v>0.91600000000000015</c:v>
                </c:pt>
                <c:pt idx="13">
                  <c:v>0.93400000000000016</c:v>
                </c:pt>
                <c:pt idx="14">
                  <c:v>0.95200000000000018</c:v>
                </c:pt>
                <c:pt idx="15">
                  <c:v>0.9700000000000002</c:v>
                </c:pt>
                <c:pt idx="16">
                  <c:v>0.98800000000000021</c:v>
                </c:pt>
                <c:pt idx="17">
                  <c:v>1.0060000000000002</c:v>
                </c:pt>
                <c:pt idx="18">
                  <c:v>1.0240000000000002</c:v>
                </c:pt>
                <c:pt idx="19">
                  <c:v>1.0420000000000003</c:v>
                </c:pt>
                <c:pt idx="20">
                  <c:v>1.0600000000000003</c:v>
                </c:pt>
                <c:pt idx="21">
                  <c:v>1.0780000000000003</c:v>
                </c:pt>
                <c:pt idx="22">
                  <c:v>1.0960000000000003</c:v>
                </c:pt>
                <c:pt idx="23">
                  <c:v>1.1140000000000003</c:v>
                </c:pt>
                <c:pt idx="24">
                  <c:v>1.1320000000000003</c:v>
                </c:pt>
                <c:pt idx="25">
                  <c:v>1.1500000000000004</c:v>
                </c:pt>
                <c:pt idx="26">
                  <c:v>1.1680000000000004</c:v>
                </c:pt>
                <c:pt idx="27">
                  <c:v>1.1860000000000004</c:v>
                </c:pt>
                <c:pt idx="28">
                  <c:v>1.2040000000000004</c:v>
                </c:pt>
                <c:pt idx="29">
                  <c:v>1.2220000000000004</c:v>
                </c:pt>
                <c:pt idx="30">
                  <c:v>1.2400000000000004</c:v>
                </c:pt>
                <c:pt idx="31">
                  <c:v>1.2580000000000005</c:v>
                </c:pt>
                <c:pt idx="32">
                  <c:v>1.2760000000000005</c:v>
                </c:pt>
                <c:pt idx="33">
                  <c:v>1.2940000000000005</c:v>
                </c:pt>
                <c:pt idx="34">
                  <c:v>1.3120000000000005</c:v>
                </c:pt>
                <c:pt idx="35">
                  <c:v>1.3300000000000005</c:v>
                </c:pt>
                <c:pt idx="36">
                  <c:v>1.3480000000000005</c:v>
                </c:pt>
                <c:pt idx="37">
                  <c:v>1.3660000000000005</c:v>
                </c:pt>
                <c:pt idx="38">
                  <c:v>1.3840000000000006</c:v>
                </c:pt>
                <c:pt idx="39">
                  <c:v>1.4020000000000006</c:v>
                </c:pt>
                <c:pt idx="40">
                  <c:v>1.4200000000000006</c:v>
                </c:pt>
                <c:pt idx="41">
                  <c:v>1.4380000000000006</c:v>
                </c:pt>
                <c:pt idx="42">
                  <c:v>1.4560000000000006</c:v>
                </c:pt>
                <c:pt idx="43">
                  <c:v>1.4740000000000006</c:v>
                </c:pt>
                <c:pt idx="44">
                  <c:v>1.4920000000000007</c:v>
                </c:pt>
                <c:pt idx="45">
                  <c:v>1.5100000000000007</c:v>
                </c:pt>
                <c:pt idx="46">
                  <c:v>1.5280000000000007</c:v>
                </c:pt>
                <c:pt idx="47">
                  <c:v>1.5460000000000007</c:v>
                </c:pt>
                <c:pt idx="48">
                  <c:v>1.5640000000000007</c:v>
                </c:pt>
                <c:pt idx="49">
                  <c:v>1.5820000000000007</c:v>
                </c:pt>
                <c:pt idx="50">
                  <c:v>1.6000000000000008</c:v>
                </c:pt>
                <c:pt idx="51">
                  <c:v>1.6180000000000008</c:v>
                </c:pt>
                <c:pt idx="52">
                  <c:v>1.6360000000000008</c:v>
                </c:pt>
                <c:pt idx="53">
                  <c:v>1.6540000000000008</c:v>
                </c:pt>
                <c:pt idx="54">
                  <c:v>1.6720000000000008</c:v>
                </c:pt>
                <c:pt idx="55">
                  <c:v>1.6900000000000008</c:v>
                </c:pt>
                <c:pt idx="56">
                  <c:v>1.7080000000000009</c:v>
                </c:pt>
                <c:pt idx="57">
                  <c:v>1.7260000000000009</c:v>
                </c:pt>
                <c:pt idx="58">
                  <c:v>1.7440000000000009</c:v>
                </c:pt>
                <c:pt idx="59">
                  <c:v>1.7620000000000009</c:v>
                </c:pt>
                <c:pt idx="60">
                  <c:v>1.7800000000000009</c:v>
                </c:pt>
                <c:pt idx="61">
                  <c:v>1.7980000000000009</c:v>
                </c:pt>
                <c:pt idx="62">
                  <c:v>1.8160000000000009</c:v>
                </c:pt>
                <c:pt idx="63">
                  <c:v>1.834000000000001</c:v>
                </c:pt>
                <c:pt idx="64">
                  <c:v>1.852000000000001</c:v>
                </c:pt>
                <c:pt idx="65">
                  <c:v>1.870000000000001</c:v>
                </c:pt>
                <c:pt idx="66">
                  <c:v>1.888000000000001</c:v>
                </c:pt>
                <c:pt idx="67">
                  <c:v>1.906000000000001</c:v>
                </c:pt>
                <c:pt idx="68">
                  <c:v>1.924000000000001</c:v>
                </c:pt>
                <c:pt idx="69">
                  <c:v>1.9420000000000011</c:v>
                </c:pt>
                <c:pt idx="70">
                  <c:v>1.9600000000000011</c:v>
                </c:pt>
                <c:pt idx="71">
                  <c:v>1.9780000000000011</c:v>
                </c:pt>
                <c:pt idx="72">
                  <c:v>1.9960000000000011</c:v>
                </c:pt>
                <c:pt idx="73">
                  <c:v>2.0140000000000011</c:v>
                </c:pt>
                <c:pt idx="74">
                  <c:v>2.0320000000000009</c:v>
                </c:pt>
                <c:pt idx="75">
                  <c:v>2.0500000000000007</c:v>
                </c:pt>
                <c:pt idx="76">
                  <c:v>2.0680000000000005</c:v>
                </c:pt>
                <c:pt idx="77">
                  <c:v>2.0860000000000003</c:v>
                </c:pt>
                <c:pt idx="78">
                  <c:v>2.1040000000000001</c:v>
                </c:pt>
                <c:pt idx="79">
                  <c:v>2.1219999999999999</c:v>
                </c:pt>
                <c:pt idx="80">
                  <c:v>2.1399999999999997</c:v>
                </c:pt>
              </c:numCache>
            </c:numRef>
          </c:cat>
          <c:val>
            <c:numRef>
              <c:f>AlexaTop500!$E$16:$E$96</c:f>
              <c:numCache>
                <c:formatCode>\ 0;\-0;;@</c:formatCode>
                <c:ptCount val="81"/>
                <c:pt idx="0">
                  <c:v>6</c:v>
                </c:pt>
                <c:pt idx="1">
                  <c:v>2</c:v>
                </c:pt>
                <c:pt idx="2">
                  <c:v>2</c:v>
                </c:pt>
                <c:pt idx="3">
                  <c:v>0</c:v>
                </c:pt>
                <c:pt idx="4">
                  <c:v>0</c:v>
                </c:pt>
                <c:pt idx="5">
                  <c:v>0</c:v>
                </c:pt>
                <c:pt idx="6">
                  <c:v>3</c:v>
                </c:pt>
                <c:pt idx="7">
                  <c:v>2</c:v>
                </c:pt>
                <c:pt idx="8">
                  <c:v>0</c:v>
                </c:pt>
                <c:pt idx="9">
                  <c:v>1</c:v>
                </c:pt>
                <c:pt idx="10">
                  <c:v>1</c:v>
                </c:pt>
                <c:pt idx="11">
                  <c:v>2</c:v>
                </c:pt>
                <c:pt idx="12">
                  <c:v>3</c:v>
                </c:pt>
                <c:pt idx="13">
                  <c:v>5</c:v>
                </c:pt>
                <c:pt idx="14">
                  <c:v>7</c:v>
                </c:pt>
                <c:pt idx="15">
                  <c:v>6</c:v>
                </c:pt>
                <c:pt idx="16">
                  <c:v>12</c:v>
                </c:pt>
                <c:pt idx="17">
                  <c:v>88</c:v>
                </c:pt>
                <c:pt idx="18">
                  <c:v>70</c:v>
                </c:pt>
                <c:pt idx="19">
                  <c:v>25</c:v>
                </c:pt>
                <c:pt idx="20">
                  <c:v>13</c:v>
                </c:pt>
                <c:pt idx="21">
                  <c:v>5</c:v>
                </c:pt>
                <c:pt idx="22">
                  <c:v>4</c:v>
                </c:pt>
                <c:pt idx="23">
                  <c:v>2</c:v>
                </c:pt>
                <c:pt idx="24">
                  <c:v>2</c:v>
                </c:pt>
                <c:pt idx="25">
                  <c:v>3</c:v>
                </c:pt>
                <c:pt idx="26">
                  <c:v>3</c:v>
                </c:pt>
                <c:pt idx="27">
                  <c:v>2</c:v>
                </c:pt>
                <c:pt idx="28">
                  <c:v>1</c:v>
                </c:pt>
                <c:pt idx="29">
                  <c:v>0</c:v>
                </c:pt>
                <c:pt idx="30">
                  <c:v>1</c:v>
                </c:pt>
                <c:pt idx="31">
                  <c:v>1</c:v>
                </c:pt>
                <c:pt idx="32">
                  <c:v>0</c:v>
                </c:pt>
                <c:pt idx="33">
                  <c:v>1</c:v>
                </c:pt>
                <c:pt idx="34">
                  <c:v>0</c:v>
                </c:pt>
                <c:pt idx="35">
                  <c:v>1</c:v>
                </c:pt>
                <c:pt idx="36">
                  <c:v>1</c:v>
                </c:pt>
                <c:pt idx="37">
                  <c:v>2</c:v>
                </c:pt>
                <c:pt idx="38">
                  <c:v>2</c:v>
                </c:pt>
                <c:pt idx="39">
                  <c:v>0</c:v>
                </c:pt>
                <c:pt idx="40">
                  <c:v>2</c:v>
                </c:pt>
                <c:pt idx="41">
                  <c:v>0</c:v>
                </c:pt>
                <c:pt idx="42">
                  <c:v>0</c:v>
                </c:pt>
                <c:pt idx="43">
                  <c:v>1</c:v>
                </c:pt>
                <c:pt idx="44">
                  <c:v>0</c:v>
                </c:pt>
                <c:pt idx="45">
                  <c:v>0</c:v>
                </c:pt>
                <c:pt idx="46">
                  <c:v>0</c:v>
                </c:pt>
                <c:pt idx="47">
                  <c:v>1</c:v>
                </c:pt>
                <c:pt idx="48">
                  <c:v>0</c:v>
                </c:pt>
                <c:pt idx="49">
                  <c:v>0</c:v>
                </c:pt>
                <c:pt idx="50">
                  <c:v>0</c:v>
                </c:pt>
                <c:pt idx="51">
                  <c:v>0</c:v>
                </c:pt>
                <c:pt idx="52">
                  <c:v>0</c:v>
                </c:pt>
                <c:pt idx="53">
                  <c:v>1</c:v>
                </c:pt>
                <c:pt idx="54">
                  <c:v>0</c:v>
                </c:pt>
                <c:pt idx="55">
                  <c:v>0</c:v>
                </c:pt>
                <c:pt idx="56">
                  <c:v>1</c:v>
                </c:pt>
                <c:pt idx="57">
                  <c:v>2</c:v>
                </c:pt>
                <c:pt idx="58">
                  <c:v>1</c:v>
                </c:pt>
                <c:pt idx="59">
                  <c:v>0</c:v>
                </c:pt>
                <c:pt idx="60">
                  <c:v>0</c:v>
                </c:pt>
                <c:pt idx="61">
                  <c:v>0</c:v>
                </c:pt>
                <c:pt idx="62">
                  <c:v>2</c:v>
                </c:pt>
                <c:pt idx="63">
                  <c:v>0</c:v>
                </c:pt>
                <c:pt idx="64">
                  <c:v>0</c:v>
                </c:pt>
                <c:pt idx="65">
                  <c:v>0</c:v>
                </c:pt>
                <c:pt idx="66">
                  <c:v>1</c:v>
                </c:pt>
                <c:pt idx="67">
                  <c:v>0</c:v>
                </c:pt>
                <c:pt idx="68">
                  <c:v>0</c:v>
                </c:pt>
                <c:pt idx="69">
                  <c:v>1</c:v>
                </c:pt>
                <c:pt idx="70">
                  <c:v>0</c:v>
                </c:pt>
                <c:pt idx="71">
                  <c:v>0</c:v>
                </c:pt>
                <c:pt idx="72">
                  <c:v>0</c:v>
                </c:pt>
                <c:pt idx="73">
                  <c:v>0</c:v>
                </c:pt>
                <c:pt idx="74">
                  <c:v>1</c:v>
                </c:pt>
                <c:pt idx="75">
                  <c:v>0</c:v>
                </c:pt>
                <c:pt idx="76">
                  <c:v>0</c:v>
                </c:pt>
                <c:pt idx="77">
                  <c:v>0</c:v>
                </c:pt>
                <c:pt idx="78">
                  <c:v>0</c:v>
                </c:pt>
                <c:pt idx="79">
                  <c:v>0</c:v>
                </c:pt>
                <c:pt idx="80">
                  <c:v>0</c:v>
                </c:pt>
              </c:numCache>
            </c:numRef>
          </c:val>
        </c:ser>
        <c:dLbls>
          <c:showLegendKey val="0"/>
          <c:showVal val="0"/>
          <c:showCatName val="0"/>
          <c:showSerName val="0"/>
          <c:showPercent val="0"/>
          <c:showBubbleSize val="0"/>
        </c:dLbls>
        <c:gapWidth val="150"/>
        <c:axId val="71389184"/>
        <c:axId val="72936832"/>
      </c:barChart>
      <c:catAx>
        <c:axId val="71389184"/>
        <c:scaling>
          <c:orientation val="minMax"/>
        </c:scaling>
        <c:delete val="0"/>
        <c:axPos val="b"/>
        <c:numFmt formatCode="0.000" sourceLinked="1"/>
        <c:majorTickMark val="out"/>
        <c:minorTickMark val="none"/>
        <c:tickLblPos val="nextTo"/>
        <c:crossAx val="72936832"/>
        <c:crosses val="autoZero"/>
        <c:auto val="1"/>
        <c:lblAlgn val="ctr"/>
        <c:lblOffset val="100"/>
        <c:noMultiLvlLbl val="0"/>
      </c:catAx>
      <c:valAx>
        <c:axId val="72936832"/>
        <c:scaling>
          <c:orientation val="minMax"/>
        </c:scaling>
        <c:delete val="0"/>
        <c:axPos val="l"/>
        <c:numFmt formatCode="\ 0;\-0;;@" sourceLinked="1"/>
        <c:majorTickMark val="out"/>
        <c:minorTickMark val="none"/>
        <c:tickLblPos val="nextTo"/>
        <c:crossAx val="71389184"/>
        <c:crossesAt val="19"/>
        <c:crossBetween val="between"/>
      </c:valAx>
      <c:spPr>
        <a:effectLst/>
      </c:spPr>
    </c:plotArea>
    <c:plotVisOnly val="1"/>
    <c:dispBlanksAs val="gap"/>
    <c:showDLblsOverMax val="0"/>
  </c:chart>
  <c:spPr>
    <a:solidFill>
      <a:schemeClr val="bg1"/>
    </a:solidFill>
    <a:effectLst/>
  </c:spPr>
  <c:externalData r:id="rId1">
    <c:autoUpdate val="0"/>
  </c:externalData>
</c:chartSpace>
</file>

<file path=ppt/ink/ink1.xml><?xml version="1.0" encoding="utf-8"?>
<inkml:ink xmlns:inkml="http://www.w3.org/2003/InkML">
  <inkml:definitions>
    <inkml:context xml:id="ctx0">
      <inkml:inkSource xml:id="inkSrc0">
        <inkml:traceFormat>
          <inkml:channel name="X" type="integer" max="1400" units="cm"/>
          <inkml:channel name="Y" type="integer" max="1050" units="cm"/>
        </inkml:traceFormat>
        <inkml:channelProperties>
          <inkml:channelProperty channel="X" name="resolution" value="28.34008" units="1/cm"/>
          <inkml:channelProperty channel="Y" name="resolution" value="28.37838" units="1/cm"/>
        </inkml:channelProperties>
      </inkml:inkSource>
      <inkml:timestamp xml:id="ts0" timeString="2010-09-11T08:26:18.967"/>
    </inkml:context>
    <inkml:brush xml:id="br0">
      <inkml:brushProperty name="width" value="0.06667" units="cm"/>
      <inkml:brushProperty name="height" value="0.06667" units="cm"/>
      <inkml:brushProperty name="fitToCurve" value="1"/>
    </inkml:brush>
  </inkml:definitions>
  <inkml:trace contextRef="#ctx0" brushRef="#br0">51 742,'0'0,"0"0,0 0,0 0,0 0,0 0,0 0,0 0,0 0,-23-24,23 24,0 0,0 0,0 0,0 0,0 0,0 0,0 0,0 0,0 0,0 0,0 0,0 0,0 0,-24 0,24 0,0 0,0-24,0 24,0-23,0 23,24-24,-24 0,23 24,-23-24,0 1,24-1,0 0,0 0,-24 1,23-1,1 0,24 24,-25-24,1 1,24-1,-25 24,1-24,23 24,-23-24,24 24,-25 0,1 0,0 0,0 0,-1 0,25 24,-24-24,-1 24,1-24,0 24,0-1,-1-23,1 24,0-24,-24 0,24 24,-1-24,-23 0,24 0,0 0,-24 0,23 0,1 0,-24 0,24 0,0-24,-1 24,1 0,0-24,0 24,-1-23,25-1,-24 0,-1-23,25 23,-24 0,23 1,-23-1,23 0,-23 0,0 1,23-1,-23 24,23 0,-23-24,24 24,-1 0,-23 24,23-24,-23 0,24 24,-1-24,-23 23,23 1,1-24,-1 24,-23 0,23-1,1 1,-24-24,23 24,1-24,-25 23,25-23,-1 0,-23 0,23 0,-23 0,24-23,-1 23,-23 0,23 0,-23-24,0 24,23-24,-23 24,24 0,-1 0,-23-23,23 23,-23 0,23 0,-23 0,24 0,-25 0,25 0,-24 0,23 0,-23 0,0 23,23-23,-23 24,23-24,-23 24,0-24,23 23,-23 1,23-24,-23 24,0-24,23 0,-23-24,24 24,-25-24,25 24,-1-23,-23 23,24-24,-1 0,-23 24,23-23,1 23,-25-24,25 24,-1-24,-23 24,0 0,23-24,-23 24,24 0,-25 24,25-24,-1 0,1 24,-25-24,25 24,-1-1,-23-23,24 24,23 0,-47-1,23-23,1 24,-1 0,0-24,1 0,-1 24,1-24,-1 0,-23 0,24 0,-1-24,1 24,-1-24,0 0,1 24,-1-23,-23 23,24-24,-1 24,1 0,-25 0,25 24,-24-24,23 0,-23 23,23-23,-23 0,23 0,1 0,-1 24,-23-24,24 24,-1-24,-23 24,23-1,-23-23,24 24,-25-24,25 0,-24 0,-1 0,25 0,-25 0,1-24,0 24,23 0,-23-23,0 23,23-24,-23 24,0-24,0 0,23 1,-23 23,0-24,-1 0,25 1,-25-1,25 24,-24-24,-1 0,25 24,-1-23,-23 23,24 0,-25 0,25 0,-1 0,-23 0,24 23,-25-23,25 24,-25-24,1 0,24 24,-25-24,1 0,24 0,-25-24,1 24,0 0,0 0,-1-24,1 24,24-23,-25 23,1-24,0 24,23 0,-23-24,0 0,-1 24,25 0,-24-23,-1 23,25-24,-1 24,1 0,-1 0,1 0,-1 0,1 0,-1 24,1-24,-1 23,1 1,-1 0,1 23,-1-23,1 0,-25 23,25-23,-24 23,-1-23,1 0,23 0,-23-1,0 1,23-24,-23 0,0-24,0 24,23-23,-23-1,0 0,-1 0,25 1,-24-1,-1 0,1 1,23-1,-23 24,0-24,0 0,-1 24,1 0,0 0,0 0,-1 0,1 0,0 0,0 24,23 0,-23-24,0 24,-1-1,1-23,0 24,0 0,-1-24,1 23,0-23,-1 0,25 0,-24 0,23 0,1 0,-1-23,1 23,-1-24,1 0,23 24,-48-23,25 23,-24 0,-24 0,0 0</inkml:trace>
</inkml:ink>
</file>

<file path=ppt/ink/ink2.xml><?xml version="1.0" encoding="utf-8"?>
<inkml:ink xmlns:inkml="http://www.w3.org/2003/InkML">
  <inkml:definitions>
    <inkml:context xml:id="ctx0">
      <inkml:inkSource xml:id="inkSrc0">
        <inkml:traceFormat>
          <inkml:channel name="X" type="integer" max="1400" units="cm"/>
          <inkml:channel name="Y" type="integer" max="1050" units="cm"/>
        </inkml:traceFormat>
        <inkml:channelProperties>
          <inkml:channelProperty channel="X" name="resolution" value="28.34008" units="1/cm"/>
          <inkml:channelProperty channel="Y" name="resolution" value="28.37838" units="1/cm"/>
        </inkml:channelProperties>
      </inkml:inkSource>
      <inkml:timestamp xml:id="ts0" timeString="2010-09-11T08:26:46.222"/>
    </inkml:context>
    <inkml:brush xml:id="br0">
      <inkml:brushProperty name="width" value="0.08819" units="cm"/>
      <inkml:brushProperty name="height" value="0.08819" units="cm"/>
      <inkml:brushProperty name="color" value="#FF0000"/>
      <inkml:brushProperty name="fitToCurve" value="1"/>
    </inkml:brush>
  </inkml:definitions>
  <inkml:trace contextRef="#ctx0" brushRef="#br0">0 7678,'0'0,"0"0,24 0,-24 0,0-22,0 22,0-22,0 22,0-22,0 22,0 0,0 0,0-22,0 22,0 0,0 0,0-22,0 22,0 0,0 0,0 0,0 0,0 0,24-22,0 22,-24-22,23 22,1 0,0-22,23 22,-23-22,24 22,-25 0,1-22,23 22,1-22,-24 22,23-22,-23 22,0 0,-1 0,1 0,0 22,23-22,-23 22,0 0,-24-22,24 22,-1 0,1 0,0 0,0 0,-1 0,1-22,0 22,-1 0,1 0,0-22,0 22,-1 0,1-22,0 22,0 0,-1-22,1 22,0-22,0 22,-1-22,-23 0,24 22,0-22,-24 0,24 22,-1-22,1 0,-24 0,24 0,0 22,-1-22,1 0,0 0,-24 0,23 0,1 0,0 0,23 0,-23-22,0 22,0 0,23-22,-23 22,0-22,23 22,-23-22,23 0,-23 0,23 22,1-22,-24 0,23 0,-23 0,0 0,23 0,-23 0,0 0,23 0,-23 0,0 22,-1-22,1 22,0-22,0 22,23-22,-23 22,-1 0,1-22,0 22,23 0,-23 0,0 0,23 0,-23 0,24 0,-25 22,25-22,-24 0,23 0,-23 0,23 22,-23-22,0 0,23 22,-23-22,0 0,23 22,-23-22,0 0,23 22,-23-22,0 22,-1-22,1 22,0 0,0-22,-1 22,1 0,0-22,-1 22,1 0,24-22,-25 22,1 0,0-22,0 22,-1-22,-23 0,24 22,0 0,0-22,-1 0,-23 22,24-22,0 0,0 0,-1 0,-23 22,24-22,-24 0,24 0,0 0,-1 0,1 22,0-22,-24 0,23 0,1 0,0 0,0 22,-1-22,25 0,-24 0,-1 0,1 0,0 22,0-22,-1 0,1 0,0 0,0 0,23 22,-23-22,-1 0,1 0,24 0,-25 0,1 0,0 0,0 0,-1 0,1 0,0 0,0 0,-1 0,25 0,-24 0,-1-22,1 22,0 0,0-22,-1 22,1 0,-24-22,24 22,-1-22,1 22,-24-22,24 22,0-22,-24 0,0 22,23-22,1 22,-24-22,24 0,0 22,-24-22,23 0,1 0,-24 0,24 0,0 0,-24 0,23 22,1-22,0 22,0-22,-1 22,1-22,0 22,-1-22,1 22,0-22,-24 22,24-22,-1 22,1-22,0 22,0-22,-1 22,1 0,0 0,0 0,-1-22,1 22,0 0,-24 0,24 0,-1 0,1 0,0 0,0 0,-24 0,23 22,1-22,23 0,-47 0,48 0,-48 22,24-22,-1 0,1 0,0 22,0-22,-1 0,1 0,0 22,-24-22,24 0,-1 0,1 22,-24-22,24 0,0 22,-24-22,23 0,-23 22,24-22,0 0,-24 22,24-22,-24 0,23 22,-23-22,24 0,-24 0,24 22,-24-22,23 0,-23 22,24-22,0 22,-24-22,0 0,0 0,47 22,-47-22,0 22,0-22,24 0,-24 0,24 22,0-22,-24 0,23 22,-23-22,24 22,0-22,-24 0,24 22,-1-22,1 0,0 0,-24 0,24 22,-1-22,-23 0,24 0,-24 0,24 0,-24 0,23 0,-23 0,24 22,-24-22,0-22,0 22,24 0,-24 0,0 0,0 0,0 0,0 0,0 0,0 0,0 0,0 0,0 0,0 0,0 0,0 22,0-22,0 0,0 0,24 0,-24 0,23 0,-23 0,0 0,0 0,24-22,-24 22,24 0,-24 0,24-22,-24 22,23 0,-23-22,24 22,-24 0,24 0,-24-22,24 22,-1 0,-23 0,24-22,0 22,-24-22,24 22,-1-22,-23 22,24-22,0 0,0 22,-24-22,23 0,1 0,0 22,-24-22,23 0,1 22,-24-22,24 0,0 0,-24 22,23-22,-23 0,24 0,-24 22,24-22,-24 0,24 0,-24 22,0-22,23 0,-23 22,0-22,24 0,-24 0,0 22,0-22,0 0,0 0,24 0,-24 0,0 0,0 0,0 0,0 0,24-22,-24 22,0 0,0 0,0-22,23 22,-23 0,0 0,0-22,0 22,24 0,-24-22,0 22,0 0,24 0,-24 0,0-22,24 22,-24 0,0-22,23 22,-23 0,0 0,0 0,0-22,0 22,0 0,0 0,0 0,24-22,-24 22,0 0,0-22,0 22,0-22,0 22,0-22,24 22,-24-22,0 0,0 22,0-22,0 22,0-22,23 0,-23 0,0 22,0-22,24 0,-24 0,0 22,24-22,-24 0,0 0,24 0,-24 0,0 0,23 22,-23-44,0 22,24 22,-24-22,0-22,0 44,24-22,-24 0,0 22,0-22,0 22,0-22,0 0,0 22,0-22,0 22,0-22,0 0,0 0,0 22,0-22,0 0,0 22,0-22,24 0,-24 22,0-22,0 0,0 0,0 0,0 0,0 0,23-22,-23 22,0 0,0-22,0 22,24-22,-24 22,0-22,0 22,24 0,-24 0,0 0,24 0,-24 0,0 0,0 0,0 0,23 0,-23 0,0 0,0 0,0 0,24 22,-24-22,0 0,0 0,0 0,24 0,-24 0,0 0,0 0,0 0,0 0,24 0,-24 0,0 0,0 0,23 0,-23 0,0 0,0 0,24 22,-24-22,0 22,0-22,24 22,-24-22,0 22,0-22,0 0,24 0,-24 22,23-22,-23 0,0 0,24 0,-24 22,24-22,-24 0,23 0,1 22,-24-22,24 22,0-22,-24 0,23 22,-23-22,24 22,0-22,-24 22,24-22,-1 22,1-22,-24 22,24 0,0-22,-1 22,1 0,0 0,0 0,-1 0,-23 0,24 0,0 22,0-22,-1 0,-23 22,24-22,0 0,-1 22,1-22,0 0,23 0,-23 22,0-22,0 22,23-22,-23 0,23 22,-23-22,24 22,-1-22,0 22,1-22,-24 22,23-22,1 0,-1 0,24 22,-23-22,-1 0,1 22,23-22,-24 0,1 22,23-22,0 22,-23-22,23 22,-23-22,23 22,-24-22,1 22,-1-22,-23 22,0-22,-1 22,1 0,-24 0,24 0,0 0,-1 0,-23 0,0-22,0 0,-47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252EC-9058-4A97-89F6-8EC52BF4376E}" type="datetimeFigureOut">
              <a:rPr lang="en-US" smtClean="0"/>
              <a:t>1/19/2012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C5C594-DF70-4119-A8EA-F6CE8487AE98}" type="slidenum">
              <a:rPr lang="en-US" smtClean="0"/>
              <a:t>‹#›</a:t>
            </a:fld>
            <a:endParaRPr lang="en-US" dirty="0"/>
          </a:p>
        </p:txBody>
      </p:sp>
    </p:spTree>
    <p:extLst>
      <p:ext uri="{BB962C8B-B14F-4D97-AF65-F5344CB8AC3E}">
        <p14:creationId xmlns:p14="http://schemas.microsoft.com/office/powerpoint/2010/main" val="187936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let’s talk about I have been doing over the last weeks here in Redmond whenever it was not raining..</a:t>
            </a:r>
            <a:endParaRPr lang="en-US" dirty="0" smtClean="0"/>
          </a:p>
          <a:p>
            <a:endParaRPr lang="en-US" dirty="0" smtClean="0"/>
          </a:p>
          <a:p>
            <a:r>
              <a:rPr lang="en-US" dirty="0" smtClean="0"/>
              <a:t>I think we all agree that a large fraction</a:t>
            </a:r>
            <a:r>
              <a:rPr lang="en-US" baseline="0" dirty="0" smtClean="0"/>
              <a:t> of Internet users will readily click on any link that is shown to them (show link), despite the harm that visiting a malicious site do to their computer and private data.</a:t>
            </a:r>
          </a:p>
          <a:p>
            <a:endParaRPr lang="en-US" baseline="0" dirty="0" smtClean="0"/>
          </a:p>
          <a:p>
            <a:r>
              <a:rPr lang="en-US" dirty="0" smtClean="0"/>
              <a:t>Although some of us Darwinists might claim</a:t>
            </a:r>
            <a:r>
              <a:rPr lang="en-US" baseline="0" dirty="0" smtClean="0"/>
              <a:t> that it is the user’s own fault and not our problem, this is clearly not the case when Bing suggests such a link as search result to a user. (show Bing-picture)</a:t>
            </a:r>
          </a:p>
          <a:p>
            <a:endParaRPr lang="en-US" baseline="0" dirty="0" smtClean="0"/>
          </a:p>
          <a:p>
            <a:r>
              <a:rPr lang="en-US" baseline="0" dirty="0" smtClean="0"/>
              <a:t>For this reason, the major Search engines – including Bing and Google – have started analyzing the links they include during their indexing of the web for malicious content. (show Bing-warning-picture TODO)</a:t>
            </a:r>
          </a:p>
          <a:p>
            <a:endParaRPr lang="en-US" baseline="0" dirty="0" smtClean="0"/>
          </a:p>
          <a:p>
            <a:r>
              <a:rPr lang="en-US" baseline="0" dirty="0" smtClean="0"/>
              <a:t>In this line of work, MSR and the Bing malware team have started two very successful projects – Nozzle in 2009 and </a:t>
            </a:r>
            <a:r>
              <a:rPr lang="en-US" baseline="0" dirty="0" err="1" smtClean="0"/>
              <a:t>Zozzle</a:t>
            </a:r>
            <a:r>
              <a:rPr lang="en-US" baseline="0" dirty="0" smtClean="0"/>
              <a:t> last year. Clearly, authors of malicious websites are not sleeping and try to fight the filtering that is done. </a:t>
            </a:r>
            <a:r>
              <a:rPr lang="en-US" baseline="0" dirty="0" err="1" smtClean="0"/>
              <a:t>Rozzle</a:t>
            </a:r>
            <a:r>
              <a:rPr lang="en-US" baseline="0" dirty="0" smtClean="0"/>
              <a:t> – this project I have been working on during my internship – continues in the line of Nozzle and </a:t>
            </a:r>
            <a:r>
              <a:rPr lang="en-US" baseline="0" dirty="0" err="1" smtClean="0"/>
              <a:t>Zozzle</a:t>
            </a:r>
            <a:r>
              <a:rPr lang="en-US" baseline="0" dirty="0" smtClean="0"/>
              <a:t> and improves filtering of malicious links from search engine results.</a:t>
            </a:r>
            <a:endParaRPr lang="en-US" dirty="0"/>
          </a:p>
        </p:txBody>
      </p:sp>
      <p:sp>
        <p:nvSpPr>
          <p:cNvPr id="4" name="Slide Number Placeholder 3"/>
          <p:cNvSpPr>
            <a:spLocks noGrp="1"/>
          </p:cNvSpPr>
          <p:nvPr>
            <p:ph type="sldNum" sz="quarter" idx="10"/>
          </p:nvPr>
        </p:nvSpPr>
        <p:spPr/>
        <p:txBody>
          <a:bodyPr/>
          <a:lstStyle/>
          <a:p>
            <a:fld id="{44C5C594-DF70-4119-A8EA-F6CE8487AE98}" type="slidenum">
              <a:rPr lang="en-US" smtClean="0"/>
              <a:t>4</a:t>
            </a:fld>
            <a:endParaRPr lang="en-US" dirty="0"/>
          </a:p>
        </p:txBody>
      </p:sp>
    </p:spTree>
    <p:extLst>
      <p:ext uri="{BB962C8B-B14F-4D97-AF65-F5344CB8AC3E}">
        <p14:creationId xmlns:p14="http://schemas.microsoft.com/office/powerpoint/2010/main" val="2149729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with: We believe the</a:t>
            </a:r>
            <a:r>
              <a:rPr lang="en-US" baseline="0" dirty="0" smtClean="0"/>
              <a:t> use of symbolic memory is fairly novel and could be used in other scenarios too. Further, this can be implemented in any language supporting dynamic types</a:t>
            </a:r>
            <a:endParaRPr lang="en-US" dirty="0"/>
          </a:p>
        </p:txBody>
      </p:sp>
      <p:sp>
        <p:nvSpPr>
          <p:cNvPr id="4" name="Slide Number Placeholder 3"/>
          <p:cNvSpPr>
            <a:spLocks noGrp="1"/>
          </p:cNvSpPr>
          <p:nvPr>
            <p:ph type="sldNum" sz="quarter" idx="10"/>
          </p:nvPr>
        </p:nvSpPr>
        <p:spPr/>
        <p:txBody>
          <a:bodyPr/>
          <a:lstStyle/>
          <a:p>
            <a:fld id="{44C5C594-DF70-4119-A8EA-F6CE8487AE98}" type="slidenum">
              <a:rPr lang="en-US" smtClean="0"/>
              <a:t>27</a:t>
            </a:fld>
            <a:endParaRPr lang="en-US" dirty="0"/>
          </a:p>
        </p:txBody>
      </p:sp>
    </p:spTree>
    <p:extLst>
      <p:ext uri="{BB962C8B-B14F-4D97-AF65-F5344CB8AC3E}">
        <p14:creationId xmlns:p14="http://schemas.microsoft.com/office/powerpoint/2010/main" val="4076648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Overhead: these are the 80</a:t>
            </a:r>
            <a:r>
              <a:rPr lang="en-US" baseline="30000" dirty="0" smtClean="0"/>
              <a:t>th</a:t>
            </a:r>
            <a:r>
              <a:rPr lang="en-US" dirty="0" smtClean="0"/>
              <a:t> percentile numbers</a:t>
            </a:r>
            <a:endParaRPr lang="en-US" dirty="0"/>
          </a:p>
        </p:txBody>
      </p:sp>
      <p:sp>
        <p:nvSpPr>
          <p:cNvPr id="4" name="Slide Number Placeholder 3"/>
          <p:cNvSpPr>
            <a:spLocks noGrp="1"/>
          </p:cNvSpPr>
          <p:nvPr>
            <p:ph type="sldNum" sz="quarter" idx="10"/>
          </p:nvPr>
        </p:nvSpPr>
        <p:spPr/>
        <p:txBody>
          <a:bodyPr/>
          <a:lstStyle/>
          <a:p>
            <a:fld id="{44C5C594-DF70-4119-A8EA-F6CE8487AE98}" type="slidenum">
              <a:rPr lang="en-US" smtClean="0"/>
              <a:t>29</a:t>
            </a:fld>
            <a:endParaRPr lang="en-US" dirty="0"/>
          </a:p>
        </p:txBody>
      </p:sp>
    </p:spTree>
    <p:extLst>
      <p:ext uri="{BB962C8B-B14F-4D97-AF65-F5344CB8AC3E}">
        <p14:creationId xmlns:p14="http://schemas.microsoft.com/office/powerpoint/2010/main" val="4033256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 HOW</a:t>
            </a:r>
            <a:r>
              <a:rPr lang="en-US" baseline="0" dirty="0" smtClean="0"/>
              <a:t> we got the dataset: Zozzle might confuse</a:t>
            </a:r>
            <a:endParaRPr lang="en-US" dirty="0" smtClean="0"/>
          </a:p>
          <a:p>
            <a:r>
              <a:rPr lang="en-US" dirty="0" smtClean="0"/>
              <a:t>Stress WHAT we are detecting:</a:t>
            </a:r>
            <a:r>
              <a:rPr lang="en-US" baseline="0" dirty="0" smtClean="0"/>
              <a:t> New Nozzle detections</a:t>
            </a:r>
            <a:endParaRPr lang="en-US" dirty="0"/>
          </a:p>
        </p:txBody>
      </p:sp>
      <p:sp>
        <p:nvSpPr>
          <p:cNvPr id="4" name="Slide Number Placeholder 3"/>
          <p:cNvSpPr>
            <a:spLocks noGrp="1"/>
          </p:cNvSpPr>
          <p:nvPr>
            <p:ph type="sldNum" sz="quarter" idx="10"/>
          </p:nvPr>
        </p:nvSpPr>
        <p:spPr/>
        <p:txBody>
          <a:bodyPr/>
          <a:lstStyle/>
          <a:p>
            <a:fld id="{44C5C594-DF70-4119-A8EA-F6CE8487AE98}" type="slidenum">
              <a:rPr lang="en-US" smtClean="0"/>
              <a:t>30</a:t>
            </a:fld>
            <a:endParaRPr lang="en-US" dirty="0"/>
          </a:p>
        </p:txBody>
      </p:sp>
    </p:spTree>
    <p:extLst>
      <p:ext uri="{BB962C8B-B14F-4D97-AF65-F5344CB8AC3E}">
        <p14:creationId xmlns:p14="http://schemas.microsoft.com/office/powerpoint/2010/main" val="1578688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Zozzle detections:</a:t>
            </a:r>
            <a:r>
              <a:rPr lang="en-US" baseline="0" dirty="0" smtClean="0"/>
              <a:t> Yes we have problems, but that’s because of the online style and the way we do it and the new system</a:t>
            </a:r>
            <a:endParaRPr lang="en-US" dirty="0" smtClean="0"/>
          </a:p>
        </p:txBody>
      </p:sp>
      <p:sp>
        <p:nvSpPr>
          <p:cNvPr id="4" name="Slide Number Placeholder 3"/>
          <p:cNvSpPr>
            <a:spLocks noGrp="1"/>
          </p:cNvSpPr>
          <p:nvPr>
            <p:ph type="sldNum" sz="quarter" idx="10"/>
          </p:nvPr>
        </p:nvSpPr>
        <p:spPr/>
        <p:txBody>
          <a:bodyPr/>
          <a:lstStyle/>
          <a:p>
            <a:fld id="{44C5C594-DF70-4119-A8EA-F6CE8487AE98}" type="slidenum">
              <a:rPr lang="en-US" smtClean="0"/>
              <a:t>31</a:t>
            </a:fld>
            <a:endParaRPr lang="en-US" dirty="0"/>
          </a:p>
        </p:txBody>
      </p:sp>
    </p:spTree>
    <p:extLst>
      <p:ext uri="{BB962C8B-B14F-4D97-AF65-F5344CB8AC3E}">
        <p14:creationId xmlns:p14="http://schemas.microsoft.com/office/powerpoint/2010/main" val="180083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a:t>
            </a:r>
            <a:r>
              <a:rPr lang="en-US" baseline="0" dirty="0" smtClean="0"/>
              <a:t> what the BASE is (Nozzle AND Zozzle)</a:t>
            </a:r>
            <a:endParaRPr lang="en-US" dirty="0" smtClean="0"/>
          </a:p>
          <a:p>
            <a:endParaRPr lang="en-US" dirty="0" smtClean="0"/>
          </a:p>
          <a:p>
            <a:r>
              <a:rPr lang="en-US" dirty="0" smtClean="0"/>
              <a:t>Added by Nozzle: ~3%</a:t>
            </a:r>
          </a:p>
          <a:p>
            <a:r>
              <a:rPr lang="en-US" dirty="0" smtClean="0"/>
              <a:t>Base</a:t>
            </a:r>
            <a:r>
              <a:rPr lang="en-US" baseline="0" dirty="0" smtClean="0"/>
              <a:t> run: 31% of Nozzle detections not detected by Zozzle</a:t>
            </a:r>
          </a:p>
          <a:p>
            <a:r>
              <a:rPr lang="en-US" baseline="0" dirty="0" smtClean="0"/>
              <a:t>Total: 8.2% more detection with Rozzle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+5.7% new static detections</a:t>
            </a:r>
            <a:r>
              <a:rPr lang="en-US" baseline="0" dirty="0" smtClean="0"/>
              <a:t> if taking the large numbers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4C5C594-DF70-4119-A8EA-F6CE8487AE98}" type="slidenum">
              <a:rPr lang="en-US" smtClean="0"/>
              <a:t>32</a:t>
            </a:fld>
            <a:endParaRPr lang="en-US" dirty="0"/>
          </a:p>
        </p:txBody>
      </p:sp>
    </p:spTree>
    <p:extLst>
      <p:ext uri="{BB962C8B-B14F-4D97-AF65-F5344CB8AC3E}">
        <p14:creationId xmlns:p14="http://schemas.microsoft.com/office/powerpoint/2010/main" val="180083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 distribution.</a:t>
            </a:r>
            <a:r>
              <a:rPr lang="en-US" baseline="0" dirty="0" smtClean="0"/>
              <a:t> Long tail adds up to 11.8% runtime overhead</a:t>
            </a:r>
            <a:endParaRPr lang="en-US" dirty="0"/>
          </a:p>
        </p:txBody>
      </p:sp>
      <p:sp>
        <p:nvSpPr>
          <p:cNvPr id="4" name="Slide Number Placeholder 3"/>
          <p:cNvSpPr>
            <a:spLocks noGrp="1"/>
          </p:cNvSpPr>
          <p:nvPr>
            <p:ph type="sldNum" sz="quarter" idx="10"/>
          </p:nvPr>
        </p:nvSpPr>
        <p:spPr/>
        <p:txBody>
          <a:bodyPr/>
          <a:lstStyle/>
          <a:p>
            <a:fld id="{44C5C594-DF70-4119-A8EA-F6CE8487AE98}" type="slidenum">
              <a:rPr lang="en-US" smtClean="0"/>
              <a:t>34</a:t>
            </a:fld>
            <a:endParaRPr lang="en-US" dirty="0"/>
          </a:p>
        </p:txBody>
      </p:sp>
    </p:spTree>
    <p:extLst>
      <p:ext uri="{BB962C8B-B14F-4D97-AF65-F5344CB8AC3E}">
        <p14:creationId xmlns:p14="http://schemas.microsoft.com/office/powerpoint/2010/main" val="4169346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End</a:t>
            </a:r>
            <a:r>
              <a:rPr lang="en-US" i="1" baseline="0" dirty="0" smtClean="0"/>
              <a:t> on:</a:t>
            </a:r>
            <a:r>
              <a:rPr lang="en-US" baseline="0" dirty="0" smtClean="0"/>
              <a:t> One element we have not covered here yet are savings due to fewer resource consumption. Since we don’t need to as many configurations, we save on energy and network bandwidth</a:t>
            </a:r>
            <a:endParaRPr lang="en-US" dirty="0"/>
          </a:p>
        </p:txBody>
      </p:sp>
      <p:sp>
        <p:nvSpPr>
          <p:cNvPr id="4" name="Slide Number Placeholder 3"/>
          <p:cNvSpPr>
            <a:spLocks noGrp="1"/>
          </p:cNvSpPr>
          <p:nvPr>
            <p:ph type="sldNum" sz="quarter" idx="10"/>
          </p:nvPr>
        </p:nvSpPr>
        <p:spPr/>
        <p:txBody>
          <a:bodyPr/>
          <a:lstStyle/>
          <a:p>
            <a:fld id="{44C5C594-DF70-4119-A8EA-F6CE8487AE98}" type="slidenum">
              <a:rPr lang="en-US" smtClean="0"/>
              <a:t>35</a:t>
            </a:fld>
            <a:endParaRPr lang="en-US" dirty="0"/>
          </a:p>
        </p:txBody>
      </p:sp>
    </p:spTree>
    <p:extLst>
      <p:ext uri="{BB962C8B-B14F-4D97-AF65-F5344CB8AC3E}">
        <p14:creationId xmlns:p14="http://schemas.microsoft.com/office/powerpoint/2010/main" val="327812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a:t>
            </a:r>
            <a:r>
              <a:rPr lang="en-US" baseline="0" dirty="0" smtClean="0"/>
              <a:t>’s take a look at what authors of malicious sites currently do to avoid being detected and blacklisted by tools such as Nozzle and </a:t>
            </a:r>
            <a:r>
              <a:rPr lang="en-US" baseline="0" dirty="0" err="1" smtClean="0"/>
              <a:t>Zozzle</a:t>
            </a:r>
            <a:r>
              <a:rPr lang="en-US" baseline="0" dirty="0" smtClean="0"/>
              <a:t>. Here, we see the indexing of a benign website and some user visiting it.</a:t>
            </a:r>
          </a:p>
          <a:p>
            <a:endParaRPr lang="en-US" baseline="0" dirty="0" smtClean="0"/>
          </a:p>
          <a:p>
            <a:r>
              <a:rPr lang="en-US" baseline="0" dirty="0" smtClean="0"/>
              <a:t>As you can see, when the Bing crawler or the user visits the site – www.kittens.info in this case – some information about cats is returned, just as one would expect it.</a:t>
            </a:r>
            <a:endParaRPr lang="en-US" dirty="0"/>
          </a:p>
        </p:txBody>
      </p:sp>
      <p:sp>
        <p:nvSpPr>
          <p:cNvPr id="4" name="Slide Number Placeholder 3"/>
          <p:cNvSpPr>
            <a:spLocks noGrp="1"/>
          </p:cNvSpPr>
          <p:nvPr>
            <p:ph type="sldNum" sz="quarter" idx="10"/>
          </p:nvPr>
        </p:nvSpPr>
        <p:spPr/>
        <p:txBody>
          <a:bodyPr/>
          <a:lstStyle/>
          <a:p>
            <a:fld id="{44C5C594-DF70-4119-A8EA-F6CE8487AE98}" type="slidenum">
              <a:rPr lang="en-US" smtClean="0"/>
              <a:t>6</a:t>
            </a:fld>
            <a:endParaRPr lang="en-US" dirty="0"/>
          </a:p>
        </p:txBody>
      </p:sp>
    </p:spTree>
    <p:extLst>
      <p:ext uri="{BB962C8B-B14F-4D97-AF65-F5344CB8AC3E}">
        <p14:creationId xmlns:p14="http://schemas.microsoft.com/office/powerpoint/2010/main" val="746825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However, one technique used by attackers today is called ‘Cloaking’. Cloaking means to return a different page to different types of users.</a:t>
            </a:r>
          </a:p>
          <a:p>
            <a:endParaRPr lang="en-US" baseline="0" dirty="0" smtClean="0"/>
          </a:p>
          <a:p>
            <a:r>
              <a:rPr lang="en-US" baseline="0" dirty="0" smtClean="0"/>
              <a:t>In our scenario this would mean returning a allegedly harmless site to the Bing crawler (so the site is not blacklisted), but when a real user visits the </a:t>
            </a:r>
            <a:r>
              <a:rPr lang="en-US" i="1" baseline="0" dirty="0" smtClean="0"/>
              <a:t>same</a:t>
            </a:r>
            <a:r>
              <a:rPr lang="en-US" baseline="0" dirty="0" smtClean="0"/>
              <a:t> site, the site delivers some sort of exploit and tries to attack user’s browser. If successful, the exploit will install some malware program that will then do whatever the attacker tells it to.</a:t>
            </a:r>
          </a:p>
          <a:p>
            <a:endParaRPr lang="en-US" baseline="0" dirty="0" smtClean="0"/>
          </a:p>
          <a:p>
            <a:r>
              <a:rPr lang="en-US" baseline="0" dirty="0" smtClean="0"/>
              <a:t>In cloaking, we usually distinguish between two forms: Server side cloaking versus client side cloaking.</a:t>
            </a:r>
            <a:endParaRPr lang="en-US" dirty="0"/>
          </a:p>
        </p:txBody>
      </p:sp>
      <p:sp>
        <p:nvSpPr>
          <p:cNvPr id="4" name="Slide Number Placeholder 3"/>
          <p:cNvSpPr>
            <a:spLocks noGrp="1"/>
          </p:cNvSpPr>
          <p:nvPr>
            <p:ph type="sldNum" sz="quarter" idx="10"/>
          </p:nvPr>
        </p:nvSpPr>
        <p:spPr/>
        <p:txBody>
          <a:bodyPr/>
          <a:lstStyle/>
          <a:p>
            <a:fld id="{44C5C594-DF70-4119-A8EA-F6CE8487AE98}" type="slidenum">
              <a:rPr lang="en-US" smtClean="0"/>
              <a:t>7</a:t>
            </a:fld>
            <a:endParaRPr lang="en-US" dirty="0"/>
          </a:p>
        </p:txBody>
      </p:sp>
    </p:spTree>
    <p:extLst>
      <p:ext uri="{BB962C8B-B14F-4D97-AF65-F5344CB8AC3E}">
        <p14:creationId xmlns:p14="http://schemas.microsoft.com/office/powerpoint/2010/main" val="1951451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you normally</a:t>
            </a:r>
            <a:r>
              <a:rPr lang="en-US" baseline="0" dirty="0" smtClean="0"/>
              <a:t> work around client-side cloaking? There are 2 options: Either you visit them with the oldest and most outdated browser you can come up with. This helps to some degree, but is not very satisfactory. Second, you can visit a URL with a whole set of different browser configurations. While this is better than the first approach, it does not solve the problem either as we will see later.</a:t>
            </a:r>
          </a:p>
          <a:p>
            <a:endParaRPr lang="en-US" baseline="0" dirty="0" smtClean="0"/>
          </a:p>
          <a:p>
            <a:r>
              <a:rPr lang="en-US" baseline="0" dirty="0" smtClean="0"/>
              <a:t>The solution we came up with during our work on Rozzle is the following: We only visit the site once, with a browser that supports multiple profiles simultaneously. This makes the browser look as vulnerable as possible and should trigger as much malicious activity as we there is.</a:t>
            </a:r>
          </a:p>
          <a:p>
            <a:endParaRPr lang="en-US" baseline="0" dirty="0" smtClean="0"/>
          </a:p>
          <a:p>
            <a:r>
              <a:rPr lang="en-US" baseline="0" dirty="0" smtClean="0"/>
              <a:t>In the rest of this talk, I’ll go into more detail on the problem and how we design and implemented Rozzle.</a:t>
            </a:r>
            <a:endParaRPr lang="en-US" dirty="0"/>
          </a:p>
        </p:txBody>
      </p:sp>
      <p:sp>
        <p:nvSpPr>
          <p:cNvPr id="4" name="Slide Number Placeholder 3"/>
          <p:cNvSpPr>
            <a:spLocks noGrp="1"/>
          </p:cNvSpPr>
          <p:nvPr>
            <p:ph type="sldNum" sz="quarter" idx="10"/>
          </p:nvPr>
        </p:nvSpPr>
        <p:spPr/>
        <p:txBody>
          <a:bodyPr/>
          <a:lstStyle/>
          <a:p>
            <a:fld id="{44C5C594-DF70-4119-A8EA-F6CE8487AE98}" type="slidenum">
              <a:rPr lang="en-US" smtClean="0"/>
              <a:t>8</a:t>
            </a:fld>
            <a:endParaRPr lang="en-US" dirty="0"/>
          </a:p>
        </p:txBody>
      </p:sp>
    </p:spTree>
    <p:extLst>
      <p:ext uri="{BB962C8B-B14F-4D97-AF65-F5344CB8AC3E}">
        <p14:creationId xmlns:p14="http://schemas.microsoft.com/office/powerpoint/2010/main" val="3054828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point:</a:t>
            </a:r>
            <a:r>
              <a:rPr lang="en-US" baseline="0" dirty="0" smtClean="0"/>
              <a:t> mention path coverage</a:t>
            </a:r>
            <a:endParaRPr lang="en-US" dirty="0"/>
          </a:p>
        </p:txBody>
      </p:sp>
      <p:sp>
        <p:nvSpPr>
          <p:cNvPr id="4" name="Slide Number Placeholder 3"/>
          <p:cNvSpPr>
            <a:spLocks noGrp="1"/>
          </p:cNvSpPr>
          <p:nvPr>
            <p:ph type="sldNum" sz="quarter" idx="10"/>
          </p:nvPr>
        </p:nvSpPr>
        <p:spPr/>
        <p:txBody>
          <a:bodyPr/>
          <a:lstStyle/>
          <a:p>
            <a:fld id="{44C5C594-DF70-4119-A8EA-F6CE8487AE98}" type="slidenum">
              <a:rPr lang="en-US" smtClean="0"/>
              <a:t>22</a:t>
            </a:fld>
            <a:endParaRPr lang="en-US" dirty="0"/>
          </a:p>
        </p:txBody>
      </p:sp>
    </p:spTree>
    <p:extLst>
      <p:ext uri="{BB962C8B-B14F-4D97-AF65-F5344CB8AC3E}">
        <p14:creationId xmlns:p14="http://schemas.microsoft.com/office/powerpoint/2010/main" val="1089614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 the fact that we go into the else</a:t>
            </a:r>
            <a:r>
              <a:rPr lang="en-US" baseline="0" dirty="0" smtClean="0"/>
              <a:t> TOO!</a:t>
            </a:r>
          </a:p>
          <a:p>
            <a:endParaRPr lang="en-US" dirty="0"/>
          </a:p>
        </p:txBody>
      </p:sp>
      <p:sp>
        <p:nvSpPr>
          <p:cNvPr id="4" name="Slide Number Placeholder 3"/>
          <p:cNvSpPr>
            <a:spLocks noGrp="1"/>
          </p:cNvSpPr>
          <p:nvPr>
            <p:ph type="sldNum" sz="quarter" idx="10"/>
          </p:nvPr>
        </p:nvSpPr>
        <p:spPr/>
        <p:txBody>
          <a:bodyPr/>
          <a:lstStyle/>
          <a:p>
            <a:fld id="{44C5C594-DF70-4119-A8EA-F6CE8487AE98}" type="slidenum">
              <a:rPr lang="en-US" smtClean="0"/>
              <a:t>23</a:t>
            </a:fld>
            <a:endParaRPr lang="en-US" dirty="0"/>
          </a:p>
        </p:txBody>
      </p:sp>
    </p:spTree>
    <p:extLst>
      <p:ext uri="{BB962C8B-B14F-4D97-AF65-F5344CB8AC3E}">
        <p14:creationId xmlns:p14="http://schemas.microsoft.com/office/powerpoint/2010/main" val="1874014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C5C594-DF70-4119-A8EA-F6CE8487AE98}" type="slidenum">
              <a:rPr lang="en-US" smtClean="0"/>
              <a:t>25</a:t>
            </a:fld>
            <a:endParaRPr lang="en-US" dirty="0"/>
          </a:p>
        </p:txBody>
      </p:sp>
    </p:spTree>
    <p:extLst>
      <p:ext uri="{BB962C8B-B14F-4D97-AF65-F5344CB8AC3E}">
        <p14:creationId xmlns:p14="http://schemas.microsoft.com/office/powerpoint/2010/main" val="3303566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C5C594-DF70-4119-A8EA-F6CE8487AE98}" type="slidenum">
              <a:rPr lang="en-US" smtClean="0"/>
              <a:t>26</a:t>
            </a:fld>
            <a:endParaRPr lang="en-US" dirty="0"/>
          </a:p>
        </p:txBody>
      </p:sp>
    </p:spTree>
    <p:extLst>
      <p:ext uri="{BB962C8B-B14F-4D97-AF65-F5344CB8AC3E}">
        <p14:creationId xmlns:p14="http://schemas.microsoft.com/office/powerpoint/2010/main" val="3303566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963DD1-E537-44C7-8E66-C05FC24AB654}" type="datetime1">
              <a:rPr lang="en-US" smtClean="0"/>
              <a:t>1/19/2012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785300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8128F1-36B0-4053-9400-07815B2936E1}" type="datetime1">
              <a:rPr lang="en-US" smtClean="0"/>
              <a:t>1/19/2012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7664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949CA2-05D6-4AFE-9C4B-13876A1FEADA}" type="datetime1">
              <a:rPr lang="en-US" smtClean="0"/>
              <a:t>1/19/2012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15564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bg2">
                    <a:lumMod val="50000"/>
                  </a:schemeClr>
                </a:soli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3EE52-0D07-4FED-ABDF-8C00286C8555}" type="datetime1">
              <a:rPr lang="en-US" smtClean="0"/>
              <a:t>1/19/2012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smtClean="0"/>
          </a:p>
        </p:txBody>
      </p:sp>
    </p:spTree>
    <p:extLst>
      <p:ext uri="{BB962C8B-B14F-4D97-AF65-F5344CB8AC3E}">
        <p14:creationId xmlns:p14="http://schemas.microsoft.com/office/powerpoint/2010/main" val="23297822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3072B2-B946-40FD-8B7F-721C5C9C1F27}" type="datetime1">
              <a:rPr lang="en-US" smtClean="0"/>
              <a:t>1/19/2012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273855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D15C41-56A9-480B-9643-8C763043DD49}" type="datetime1">
              <a:rPr lang="en-US" smtClean="0"/>
              <a:t>1/19/2012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572245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A6E993-8DB1-481D-A929-F181FA0EBF3B}" type="datetime1">
              <a:rPr lang="en-US" smtClean="0"/>
              <a:t>1/19/2012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38155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4F0964-C7DA-4FA9-9537-8798700C0B16}" type="datetime1">
              <a:rPr lang="en-US" smtClean="0"/>
              <a:t>1/19/2012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85308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EC5BB-4E93-4101-A16B-6189DA173A96}" type="datetime1">
              <a:rPr lang="en-US" smtClean="0"/>
              <a:t>1/19/2012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97043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706396-CA43-4176-9C98-F01E90CA4D6D}" type="datetime1">
              <a:rPr lang="en-US" smtClean="0"/>
              <a:t>1/19/2012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23658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CC89E6-403B-4C7B-AFD8-B05C6E1010CF}" type="datetime1">
              <a:rPr lang="en-US" smtClean="0"/>
              <a:t>1/19/2012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81148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7EDDF-4B30-4E9C-A447-2C4CD177904E}" type="datetime1">
              <a:rPr lang="en-US" smtClean="0"/>
              <a:t>1/19/2012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26151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31.wmf"/><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19.emf"/><Relationship Id="rId5" Type="http://schemas.openxmlformats.org/officeDocument/2006/relationships/customXml" Target="../ink/ink2.x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microsoft.com/office/2007/relationships/hdphoto" Target="../media/hdphoto16.wdp"/><Relationship Id="rId13" Type="http://schemas.openxmlformats.org/officeDocument/2006/relationships/image" Target="../media/image36.png"/><Relationship Id="rId18" Type="http://schemas.openxmlformats.org/officeDocument/2006/relationships/image" Target="../media/image40.png"/><Relationship Id="rId3" Type="http://schemas.openxmlformats.org/officeDocument/2006/relationships/image" Target="../media/image33.png"/><Relationship Id="rId21" Type="http://schemas.openxmlformats.org/officeDocument/2006/relationships/image" Target="../media/image41.png"/><Relationship Id="rId7" Type="http://schemas.openxmlformats.org/officeDocument/2006/relationships/image" Target="../media/image35.png"/><Relationship Id="rId12" Type="http://schemas.microsoft.com/office/2007/relationships/hdphoto" Target="../media/hdphoto13.wdp"/><Relationship Id="rId17" Type="http://schemas.openxmlformats.org/officeDocument/2006/relationships/image" Target="../media/image39.png"/><Relationship Id="rId2" Type="http://schemas.openxmlformats.org/officeDocument/2006/relationships/image" Target="../media/image12.jpeg"/><Relationship Id="rId16" Type="http://schemas.microsoft.com/office/2007/relationships/hdphoto" Target="../media/hdphoto17.wdp"/><Relationship Id="rId20" Type="http://schemas.openxmlformats.org/officeDocument/2006/relationships/hyperlink" Target="http://upload.wikimedia.org/wikipedia/en/3/39/Java_logo.svg" TargetMode="External"/><Relationship Id="rId1" Type="http://schemas.openxmlformats.org/officeDocument/2006/relationships/slideLayout" Target="../slideLayouts/slideLayout2.xml"/><Relationship Id="rId6" Type="http://schemas.microsoft.com/office/2007/relationships/hdphoto" Target="../media/hdphoto15.wdp"/><Relationship Id="rId11" Type="http://schemas.openxmlformats.org/officeDocument/2006/relationships/image" Target="../media/image27.png"/><Relationship Id="rId5" Type="http://schemas.openxmlformats.org/officeDocument/2006/relationships/image" Target="../media/image34.png"/><Relationship Id="rId15" Type="http://schemas.openxmlformats.org/officeDocument/2006/relationships/image" Target="../media/image38.png"/><Relationship Id="rId10" Type="http://schemas.microsoft.com/office/2007/relationships/hdphoto" Target="../media/hdphoto12.wdp"/><Relationship Id="rId19" Type="http://schemas.microsoft.com/office/2007/relationships/hdphoto" Target="../media/hdphoto18.wdp"/><Relationship Id="rId4" Type="http://schemas.microsoft.com/office/2007/relationships/hdphoto" Target="../media/hdphoto14.wdp"/><Relationship Id="rId9" Type="http://schemas.openxmlformats.org/officeDocument/2006/relationships/image" Target="../media/image26.png"/><Relationship Id="rId1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image" Target="../media/image43.tmp"/><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3.wdp"/><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image" Target="../media/image46.tmp"/><Relationship Id="rId1" Type="http://schemas.openxmlformats.org/officeDocument/2006/relationships/slideLayout" Target="../slideLayouts/slideLayout2.xml"/><Relationship Id="rId4" Type="http://schemas.openxmlformats.org/officeDocument/2006/relationships/image" Target="../media/image48.tmp"/></Relationships>
</file>

<file path=ppt/slides/_rels/slide21.xml.rels><?xml version="1.0" encoding="UTF-8" standalone="yes"?>
<Relationships xmlns="http://schemas.openxmlformats.org/package/2006/relationships"><Relationship Id="rId8" Type="http://schemas.microsoft.com/office/2007/relationships/hdphoto" Target="../media/hdphoto13.wdp"/><Relationship Id="rId13" Type="http://schemas.microsoft.com/office/2007/relationships/hdphoto" Target="../media/hdphoto20.wdp"/><Relationship Id="rId18" Type="http://schemas.openxmlformats.org/officeDocument/2006/relationships/image" Target="../media/image54.png"/><Relationship Id="rId3" Type="http://schemas.openxmlformats.org/officeDocument/2006/relationships/image" Target="../media/image34.png"/><Relationship Id="rId21" Type="http://schemas.microsoft.com/office/2007/relationships/hdphoto" Target="../media/hdphoto24.wdp"/><Relationship Id="rId7" Type="http://schemas.openxmlformats.org/officeDocument/2006/relationships/image" Target="../media/image27.png"/><Relationship Id="rId12" Type="http://schemas.openxmlformats.org/officeDocument/2006/relationships/image" Target="../media/image51.png"/><Relationship Id="rId17" Type="http://schemas.microsoft.com/office/2007/relationships/hdphoto" Target="../media/hdphoto22.wdp"/><Relationship Id="rId2" Type="http://schemas.openxmlformats.org/officeDocument/2006/relationships/image" Target="../media/image12.jpeg"/><Relationship Id="rId16" Type="http://schemas.openxmlformats.org/officeDocument/2006/relationships/image" Target="../media/image53.png"/><Relationship Id="rId20" Type="http://schemas.openxmlformats.org/officeDocument/2006/relationships/image" Target="../media/image55.png"/><Relationship Id="rId1" Type="http://schemas.openxmlformats.org/officeDocument/2006/relationships/slideLayout" Target="../slideLayouts/slideLayout2.xml"/><Relationship Id="rId6" Type="http://schemas.microsoft.com/office/2007/relationships/hdphoto" Target="../media/hdphoto16.wdp"/><Relationship Id="rId11" Type="http://schemas.openxmlformats.org/officeDocument/2006/relationships/image" Target="../media/image50.jpeg"/><Relationship Id="rId5" Type="http://schemas.openxmlformats.org/officeDocument/2006/relationships/image" Target="../media/image35.png"/><Relationship Id="rId15" Type="http://schemas.microsoft.com/office/2007/relationships/hdphoto" Target="../media/hdphoto21.wdp"/><Relationship Id="rId23" Type="http://schemas.microsoft.com/office/2007/relationships/hdphoto" Target="../media/hdphoto25.wdp"/><Relationship Id="rId10" Type="http://schemas.microsoft.com/office/2007/relationships/hdphoto" Target="../media/hdphoto19.wdp"/><Relationship Id="rId19" Type="http://schemas.microsoft.com/office/2007/relationships/hdphoto" Target="../media/hdphoto23.wdp"/><Relationship Id="rId4" Type="http://schemas.microsoft.com/office/2007/relationships/hdphoto" Target="../media/hdphoto15.wdp"/><Relationship Id="rId9" Type="http://schemas.openxmlformats.org/officeDocument/2006/relationships/image" Target="../media/image49.png"/><Relationship Id="rId14" Type="http://schemas.openxmlformats.org/officeDocument/2006/relationships/image" Target="../media/image52.png"/><Relationship Id="rId22" Type="http://schemas.openxmlformats.org/officeDocument/2006/relationships/image" Target="../media/image5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microsoft.com/office/2007/relationships/hdphoto" Target="../media/hdphoto27.wdp"/><Relationship Id="rId3" Type="http://schemas.openxmlformats.org/officeDocument/2006/relationships/image" Target="../media/image57.png"/><Relationship Id="rId7"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hyperlink" Target="http://icons.iconarchive.com/icons/rimshotdesign/nod/128/Network-File-Server-Disconnected-alt-icon.png" TargetMode="External"/><Relationship Id="rId4" Type="http://schemas.microsoft.com/office/2007/relationships/hdphoto" Target="../media/hdphoto26.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7" Type="http://schemas.microsoft.com/office/2007/relationships/hdphoto" Target="../media/hdphoto28.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0.png"/><Relationship Id="rId5" Type="http://schemas.microsoft.com/office/2007/relationships/hdphoto" Target="../media/hdphoto26.wdp"/><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hyperlink" Target="http://icons.iconarchive.com/icons/rimshotdesign/nod/128/Network-File-Server-Disconnected-alt-icon.png" TargetMode="External"/><Relationship Id="rId4" Type="http://schemas.microsoft.com/office/2007/relationships/hdphoto" Target="../media/hdphoto28.wdp"/></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hyperlink" Target="http://icons.iconarchive.com/icons/rimshotdesign/nod/128/Network-File-Server-Disconnected-alt-icon.png" TargetMode="External"/><Relationship Id="rId4" Type="http://schemas.microsoft.com/office/2007/relationships/hdphoto" Target="../media/hdphoto28.wdp"/></Relationships>
</file>

<file path=ppt/slides/_rels/slide33.xml.rels><?xml version="1.0" encoding="UTF-8" standalone="yes"?>
<Relationships xmlns="http://schemas.openxmlformats.org/package/2006/relationships"><Relationship Id="rId3" Type="http://schemas.microsoft.com/office/2007/relationships/hdphoto" Target="../media/hdphoto27.wdp"/><Relationship Id="rId2" Type="http://schemas.openxmlformats.org/officeDocument/2006/relationships/image" Target="../media/image59.png"/><Relationship Id="rId1" Type="http://schemas.openxmlformats.org/officeDocument/2006/relationships/slideLayout" Target="../slideLayouts/slideLayout2.xml"/><Relationship Id="rId5" Type="http://schemas.microsoft.com/office/2007/relationships/hdphoto" Target="../media/hdphoto28.wdp"/><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icons.iconarchive.com/icons/rimshotdesign/nod/128/Network-File-Server-Disconnected-alt-icon.pn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1.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3" Type="http://schemas.openxmlformats.org/officeDocument/2006/relationships/image" Target="../media/image12.jpeg"/><Relationship Id="rId7" Type="http://schemas.microsoft.com/office/2007/relationships/hdphoto" Target="../media/hdphoto2.wdp"/><Relationship Id="rId12" Type="http://schemas.microsoft.com/office/2007/relationships/hdphoto" Target="../media/hdphoto4.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3.png"/><Relationship Id="rId9" Type="http://schemas.microsoft.com/office/2007/relationships/hdphoto" Target="../media/hdphoto3.wdp"/><Relationship Id="rId1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18" Type="http://schemas.microsoft.com/office/2007/relationships/hdphoto" Target="../media/hdphoto7.wdp"/><Relationship Id="rId3" Type="http://schemas.openxmlformats.org/officeDocument/2006/relationships/image" Target="../media/image12.jpeg"/><Relationship Id="rId7" Type="http://schemas.microsoft.com/office/2007/relationships/hdphoto" Target="../media/hdphoto2.wdp"/><Relationship Id="rId12" Type="http://schemas.microsoft.com/office/2007/relationships/hdphoto" Target="../media/hdphoto4.wdp"/><Relationship Id="rId17" Type="http://schemas.openxmlformats.org/officeDocument/2006/relationships/image" Target="../media/image21.png"/><Relationship Id="rId2" Type="http://schemas.openxmlformats.org/officeDocument/2006/relationships/notesSlide" Target="../notesSlides/notesSlide3.xml"/><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14.png"/><Relationship Id="rId15" Type="http://schemas.openxmlformats.org/officeDocument/2006/relationships/image" Target="../media/image20.png"/><Relationship Id="rId10" Type="http://schemas.openxmlformats.org/officeDocument/2006/relationships/image" Target="../media/image17.png"/><Relationship Id="rId19" Type="http://schemas.openxmlformats.org/officeDocument/2006/relationships/image" Target="../media/image22.png"/><Relationship Id="rId4" Type="http://schemas.openxmlformats.org/officeDocument/2006/relationships/image" Target="../media/image13.png"/><Relationship Id="rId9" Type="http://schemas.microsoft.com/office/2007/relationships/hdphoto" Target="../media/hdphoto3.wdp"/><Relationship Id="rId1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11.wdp"/><Relationship Id="rId18" Type="http://schemas.openxmlformats.org/officeDocument/2006/relationships/image" Target="../media/image28.png"/><Relationship Id="rId3" Type="http://schemas.openxmlformats.org/officeDocument/2006/relationships/image" Target="../media/image12.jpeg"/><Relationship Id="rId7" Type="http://schemas.openxmlformats.org/officeDocument/2006/relationships/image" Target="../media/image17.png"/><Relationship Id="rId12" Type="http://schemas.openxmlformats.org/officeDocument/2006/relationships/image" Target="../media/image25.png"/><Relationship Id="rId17" Type="http://schemas.microsoft.com/office/2007/relationships/hdphoto" Target="../media/hdphoto13.wdp"/><Relationship Id="rId2" Type="http://schemas.openxmlformats.org/officeDocument/2006/relationships/notesSlide" Target="../notesSlides/notesSlide4.xml"/><Relationship Id="rId16" Type="http://schemas.openxmlformats.org/officeDocument/2006/relationships/image" Target="../media/image27.png"/><Relationship Id="rId20" Type="http://schemas.microsoft.com/office/2007/relationships/hdphoto" Target="../media/hdphoto6.wdp"/><Relationship Id="rId1" Type="http://schemas.openxmlformats.org/officeDocument/2006/relationships/slideLayout" Target="../slideLayouts/slideLayout2.xml"/><Relationship Id="rId6" Type="http://schemas.microsoft.com/office/2007/relationships/hdphoto" Target="../media/hdphoto3.wdp"/><Relationship Id="rId11" Type="http://schemas.microsoft.com/office/2007/relationships/hdphoto" Target="../media/hdphoto10.wdp"/><Relationship Id="rId5" Type="http://schemas.openxmlformats.org/officeDocument/2006/relationships/image" Target="../media/image16.png"/><Relationship Id="rId15" Type="http://schemas.microsoft.com/office/2007/relationships/hdphoto" Target="../media/hdphoto12.wdp"/><Relationship Id="rId10" Type="http://schemas.openxmlformats.org/officeDocument/2006/relationships/image" Target="../media/image24.png"/><Relationship Id="rId19" Type="http://schemas.openxmlformats.org/officeDocument/2006/relationships/image" Target="../media/image20.png"/><Relationship Id="rId4" Type="http://schemas.openxmlformats.org/officeDocument/2006/relationships/image" Target="../media/image13.png"/><Relationship Id="rId9" Type="http://schemas.microsoft.com/office/2007/relationships/hdphoto" Target="../media/hdphoto9.wdp"/><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3000"/>
                    </a14:imgEffect>
                    <a14:imgEffect>
                      <a14:brightnessContrast bright="30000"/>
                    </a14:imgEffect>
                  </a14:imgLayer>
                </a14:imgProps>
              </a:ext>
              <a:ext uri="{28A0092B-C50C-407E-A947-70E740481C1C}">
                <a14:useLocalDpi xmlns:a14="http://schemas.microsoft.com/office/drawing/2010/main" val="0"/>
              </a:ext>
            </a:extLst>
          </a:blip>
          <a:srcRect t="12128" r="7392"/>
          <a:stretch/>
        </p:blipFill>
        <p:spPr bwMode="auto">
          <a:xfrm>
            <a:off x="304800" y="785323"/>
            <a:ext cx="4772167" cy="607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28600"/>
            <a:ext cx="8153400" cy="1771650"/>
          </a:xfrm>
        </p:spPr>
        <p:txBody>
          <a:bodyPr>
            <a:noAutofit/>
          </a:bodyPr>
          <a:lstStyle/>
          <a:p>
            <a:pPr algn="r"/>
            <a:r>
              <a:rPr lang="en-US" sz="8800" b="1" dirty="0"/>
              <a:t>Rozzle</a:t>
            </a:r>
            <a:r>
              <a:rPr lang="en-US" dirty="0"/>
              <a:t/>
            </a:r>
            <a:br>
              <a:rPr lang="en-US" dirty="0"/>
            </a:br>
            <a:r>
              <a:rPr lang="en-US" dirty="0"/>
              <a:t>De-Cloaking Internet Malware</a:t>
            </a:r>
            <a:endParaRPr lang="en-US" b="1" dirty="0"/>
          </a:p>
        </p:txBody>
      </p:sp>
      <p:sp>
        <p:nvSpPr>
          <p:cNvPr id="3" name="Subtitle 2"/>
          <p:cNvSpPr>
            <a:spLocks noGrp="1"/>
          </p:cNvSpPr>
          <p:nvPr>
            <p:ph type="subTitle" idx="1"/>
          </p:nvPr>
        </p:nvSpPr>
        <p:spPr>
          <a:xfrm>
            <a:off x="4495800" y="2743200"/>
            <a:ext cx="4426426" cy="3810000"/>
          </a:xfrm>
        </p:spPr>
        <p:txBody>
          <a:bodyPr>
            <a:noAutofit/>
          </a:bodyPr>
          <a:lstStyle/>
          <a:p>
            <a:pPr algn="r"/>
            <a:r>
              <a:rPr lang="en-US" sz="3600" b="1" dirty="0" smtClean="0">
                <a:solidFill>
                  <a:schemeClr val="tx1"/>
                </a:solidFill>
                <a:latin typeface="Segoe UI" pitchFamily="34" charset="0"/>
                <a:ea typeface="Segoe UI" pitchFamily="34" charset="0"/>
                <a:cs typeface="Segoe UI" pitchFamily="34" charset="0"/>
              </a:rPr>
              <a:t>Ben Livshits </a:t>
            </a:r>
          </a:p>
          <a:p>
            <a:pPr algn="r"/>
            <a:endParaRPr lang="en-US" sz="2400" b="1" dirty="0" smtClean="0">
              <a:solidFill>
                <a:schemeClr val="tx1"/>
              </a:solidFill>
              <a:latin typeface="Segoe UI" pitchFamily="34" charset="0"/>
              <a:ea typeface="Segoe UI" pitchFamily="34" charset="0"/>
              <a:cs typeface="Segoe UI" pitchFamily="34" charset="0"/>
            </a:endParaRPr>
          </a:p>
          <a:p>
            <a:pPr algn="r"/>
            <a:r>
              <a:rPr lang="it-IT" sz="2400" dirty="0">
                <a:solidFill>
                  <a:schemeClr val="bg1">
                    <a:lumMod val="65000"/>
                  </a:schemeClr>
                </a:solidFill>
              </a:rPr>
              <a:t>with </a:t>
            </a:r>
            <a:endParaRPr lang="it-IT" sz="2400" dirty="0" smtClean="0">
              <a:solidFill>
                <a:schemeClr val="bg1">
                  <a:lumMod val="65000"/>
                </a:schemeClr>
              </a:solidFill>
            </a:endParaRPr>
          </a:p>
          <a:p>
            <a:pPr algn="r"/>
            <a:r>
              <a:rPr lang="it-IT" sz="2400" dirty="0" smtClean="0">
                <a:solidFill>
                  <a:schemeClr val="bg1">
                    <a:lumMod val="65000"/>
                  </a:schemeClr>
                </a:solidFill>
              </a:rPr>
              <a:t>Clemens </a:t>
            </a:r>
            <a:r>
              <a:rPr lang="it-IT" sz="2400" dirty="0">
                <a:solidFill>
                  <a:schemeClr val="bg1">
                    <a:lumMod val="65000"/>
                  </a:schemeClr>
                </a:solidFill>
              </a:rPr>
              <a:t>Kolbitsch, Ben Zorn,</a:t>
            </a:r>
          </a:p>
          <a:p>
            <a:pPr algn="r"/>
            <a:r>
              <a:rPr lang="it-IT" sz="2400" dirty="0">
                <a:solidFill>
                  <a:schemeClr val="bg1">
                    <a:lumMod val="65000"/>
                  </a:schemeClr>
                </a:solidFill>
              </a:rPr>
              <a:t>Christian Seifert, Paul </a:t>
            </a:r>
            <a:r>
              <a:rPr lang="it-IT" sz="2400" dirty="0" smtClean="0">
                <a:solidFill>
                  <a:schemeClr val="bg1">
                    <a:lumMod val="65000"/>
                  </a:schemeClr>
                </a:solidFill>
              </a:rPr>
              <a:t>Rebriy</a:t>
            </a:r>
            <a:endParaRPr lang="en-US" sz="2400" b="1" dirty="0" smtClean="0">
              <a:solidFill>
                <a:schemeClr val="tx1"/>
              </a:solidFill>
              <a:latin typeface="Segoe UI" pitchFamily="34" charset="0"/>
              <a:ea typeface="Segoe UI" pitchFamily="34" charset="0"/>
              <a:cs typeface="Segoe UI" pitchFamily="34" charset="0"/>
            </a:endParaRPr>
          </a:p>
          <a:p>
            <a:pPr algn="r"/>
            <a:endParaRPr lang="en-US" sz="2400" dirty="0" smtClean="0">
              <a:solidFill>
                <a:schemeClr val="tx1"/>
              </a:solidFill>
              <a:latin typeface="Segoe UI" pitchFamily="34" charset="0"/>
              <a:ea typeface="Segoe UI" pitchFamily="34" charset="0"/>
              <a:cs typeface="Segoe UI" pitchFamily="34" charset="0"/>
            </a:endParaRPr>
          </a:p>
          <a:p>
            <a:pPr algn="r"/>
            <a:r>
              <a:rPr lang="en-US" dirty="0" smtClean="0">
                <a:solidFill>
                  <a:schemeClr val="tx1"/>
                </a:solidFill>
                <a:latin typeface="Segoe UI" pitchFamily="34" charset="0"/>
                <a:ea typeface="Segoe UI" pitchFamily="34" charset="0"/>
                <a:cs typeface="Segoe UI" pitchFamily="34" charset="0"/>
              </a:rPr>
              <a:t>Microsoft </a:t>
            </a:r>
            <a:r>
              <a:rPr lang="en-US" dirty="0" smtClean="0">
                <a:solidFill>
                  <a:schemeClr val="tx1"/>
                </a:solidFill>
                <a:latin typeface="Segoe UI" pitchFamily="34" charset="0"/>
                <a:ea typeface="Segoe UI" pitchFamily="34" charset="0"/>
                <a:cs typeface="Segoe UI" pitchFamily="34" charset="0"/>
              </a:rPr>
              <a:t>Research</a:t>
            </a:r>
            <a:endParaRPr lang="en-US" dirty="0" smtClean="0">
              <a:solidFill>
                <a:schemeClr val="tx1"/>
              </a:solidFill>
              <a:latin typeface="Segoe UI" pitchFamily="34" charset="0"/>
              <a:ea typeface="Segoe UI" pitchFamily="34" charset="0"/>
              <a:cs typeface="Segoe UI" pitchFamily="34" charset="0"/>
            </a:endParaRPr>
          </a:p>
        </p:txBody>
      </p:sp>
      <p:pic>
        <p:nvPicPr>
          <p:cNvPr id="33" name="Picture 14" descr="C:\Users\livshits\AppData\Local\Microsoft\Windows\Temporary Internet Files\Content.IE5\ZSOAFU22\MC90029086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133600"/>
            <a:ext cx="3137768" cy="3230578"/>
          </a:xfrm>
          <a:prstGeom prst="rect">
            <a:avLst/>
          </a:prstGeom>
          <a:noFill/>
          <a:effectLst>
            <a:outerShdw blurRad="50800" dist="38100" dir="2700000" sx="143000" sy="143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264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0"/>
            <a:ext cx="9144000" cy="6857999"/>
            <a:chOff x="0" y="0"/>
            <a:chExt cx="9144000" cy="6857999"/>
          </a:xfrm>
        </p:grpSpPr>
        <p:pic>
          <p:nvPicPr>
            <p:cNvPr id="17" name="Picture 5" descr="http://www.applewooddata.co.uk/Images/Server%20Farm%20front%20Vei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67702"/>
              <a:ext cx="9144000" cy="641409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0" y="0"/>
              <a:ext cx="9143999" cy="685799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Detecting Internet Malware</a:t>
            </a:r>
            <a:endParaRPr lang="en-US"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dirty="0" smtClean="0"/>
          </a:p>
        </p:txBody>
      </p:sp>
      <p:sp>
        <p:nvSpPr>
          <p:cNvPr id="19" name="Rounded Rectangle 18"/>
          <p:cNvSpPr/>
          <p:nvPr/>
        </p:nvSpPr>
        <p:spPr>
          <a:xfrm>
            <a:off x="990600" y="2133600"/>
            <a:ext cx="2982860" cy="2895600"/>
          </a:xfrm>
          <a:prstGeom prst="roundRect">
            <a:avLst>
              <a:gd name="adj" fmla="val 2545"/>
            </a:avLst>
          </a:prstGeom>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40" tIns="91440" bIns="91440" rtlCol="0" anchor="ctr" anchorCtr="0"/>
          <a:lstStyle/>
          <a:p>
            <a:pPr algn="ctr"/>
            <a:r>
              <a:rPr lang="en-US" sz="2400" dirty="0"/>
              <a:t>Dynamic Detection</a:t>
            </a:r>
          </a:p>
          <a:p>
            <a:pPr algn="ctr"/>
            <a:endParaRPr lang="en-US" sz="2400" i="1" dirty="0"/>
          </a:p>
          <a:p>
            <a:pPr algn="ctr"/>
            <a:r>
              <a:rPr lang="en-US" sz="3600" dirty="0" smtClean="0"/>
              <a:t>Nozzle</a:t>
            </a:r>
          </a:p>
          <a:p>
            <a:pPr algn="ctr"/>
            <a:endParaRPr lang="en-US" sz="3600" i="1" dirty="0"/>
          </a:p>
        </p:txBody>
      </p:sp>
      <p:sp>
        <p:nvSpPr>
          <p:cNvPr id="20" name="Rounded Rectangle 19"/>
          <p:cNvSpPr/>
          <p:nvPr/>
        </p:nvSpPr>
        <p:spPr>
          <a:xfrm>
            <a:off x="5257800" y="2133600"/>
            <a:ext cx="2982860" cy="2895600"/>
          </a:xfrm>
          <a:prstGeom prst="roundRect">
            <a:avLst>
              <a:gd name="adj" fmla="val 2545"/>
            </a:avLst>
          </a:prstGeom>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40" tIns="91440" bIns="91440" rtlCol="0" anchor="ctr" anchorCtr="0"/>
          <a:lstStyle/>
          <a:p>
            <a:pPr algn="ctr"/>
            <a:r>
              <a:rPr lang="en-US" sz="2800" dirty="0" smtClean="0"/>
              <a:t>Static </a:t>
            </a:r>
            <a:r>
              <a:rPr lang="en-US" sz="2800" dirty="0"/>
              <a:t>Detection</a:t>
            </a:r>
          </a:p>
          <a:p>
            <a:pPr algn="ctr"/>
            <a:endParaRPr lang="en-US" sz="2800" i="1" dirty="0"/>
          </a:p>
          <a:p>
            <a:pPr algn="ctr"/>
            <a:r>
              <a:rPr lang="en-US" sz="4000" dirty="0" err="1"/>
              <a:t>Zozzle</a:t>
            </a:r>
            <a:endParaRPr lang="en-US" sz="4000" dirty="0"/>
          </a:p>
          <a:p>
            <a:pPr algn="ctr"/>
            <a:endParaRPr lang="en-US" sz="3200" dirty="0"/>
          </a:p>
        </p:txBody>
      </p:sp>
      <p:grpSp>
        <p:nvGrpSpPr>
          <p:cNvPr id="13" name="Group 12"/>
          <p:cNvGrpSpPr/>
          <p:nvPr/>
        </p:nvGrpSpPr>
        <p:grpSpPr>
          <a:xfrm>
            <a:off x="228600" y="1600200"/>
            <a:ext cx="5105400" cy="4956048"/>
            <a:chOff x="3581400" y="1600200"/>
            <a:chExt cx="5105400" cy="4956048"/>
          </a:xfrm>
          <a:effectLst>
            <a:outerShdw blurRad="50800" dist="38100" dir="5400000" algn="t" rotWithShape="0">
              <a:prstClr val="black">
                <a:alpha val="40000"/>
              </a:prstClr>
            </a:outerShdw>
          </a:effectLst>
        </p:grpSpPr>
        <p:sp>
          <p:nvSpPr>
            <p:cNvPr id="14" name="Rounded Rectangle 13"/>
            <p:cNvSpPr/>
            <p:nvPr/>
          </p:nvSpPr>
          <p:spPr>
            <a:xfrm>
              <a:off x="3581400" y="1600200"/>
              <a:ext cx="5105400" cy="4956048"/>
            </a:xfrm>
            <a:prstGeom prst="roundRect">
              <a:avLst>
                <a:gd name="adj" fmla="val 2545"/>
              </a:avLst>
            </a:prstGeom>
            <a:ln/>
          </p:spPr>
          <p:style>
            <a:lnRef idx="1">
              <a:schemeClr val="accent1"/>
            </a:lnRef>
            <a:fillRef idx="2">
              <a:schemeClr val="accent1"/>
            </a:fillRef>
            <a:effectRef idx="1">
              <a:schemeClr val="accent1"/>
            </a:effectRef>
            <a:fontRef idx="minor">
              <a:schemeClr val="dk1"/>
            </a:fontRef>
          </p:style>
          <p:txBody>
            <a:bodyPr lIns="182880" tIns="91440" rtlCol="0" anchor="t" anchorCtr="0"/>
            <a:lstStyle/>
            <a:p>
              <a:r>
                <a:rPr lang="en-US" dirty="0" smtClean="0"/>
                <a:t>Nozzle</a:t>
              </a:r>
              <a:r>
                <a:rPr lang="en-US" i="1" dirty="0" smtClean="0"/>
                <a:t>: </a:t>
              </a:r>
              <a:r>
                <a:rPr lang="en-US" dirty="0"/>
                <a:t>A Defense Against Heap-spraying Code Injection </a:t>
              </a:r>
              <a:r>
                <a:rPr lang="en-US" dirty="0" smtClean="0"/>
                <a:t>Attacks</a:t>
              </a:r>
            </a:p>
            <a:p>
              <a:endParaRPr lang="en-US" dirty="0" smtClean="0"/>
            </a:p>
            <a:p>
              <a:r>
                <a:rPr lang="en-US" dirty="0" smtClean="0"/>
                <a:t>[</a:t>
              </a:r>
              <a:r>
                <a:rPr lang="en-US" dirty="0"/>
                <a:t>U</a:t>
              </a:r>
              <a:r>
                <a:rPr lang="en-US" dirty="0" smtClean="0"/>
                <a:t>senix Security 2009]</a:t>
              </a:r>
            </a:p>
            <a:p>
              <a:pPr marL="285750" indent="-285750">
                <a:buFont typeface="Arial" pitchFamily="34" charset="0"/>
                <a:buChar char="•"/>
              </a:pPr>
              <a:r>
                <a:rPr lang="en-US" sz="1600" dirty="0" smtClean="0"/>
                <a:t>Scan heap </a:t>
              </a:r>
              <a:r>
                <a:rPr lang="en-US" sz="1600" dirty="0"/>
                <a:t>allocated </a:t>
              </a:r>
              <a:r>
                <a:rPr lang="en-US" sz="1600" dirty="0" smtClean="0"/>
                <a:t>objects to </a:t>
              </a:r>
              <a:r>
                <a:rPr lang="en-US" sz="1600" dirty="0"/>
                <a:t>identify valid x86 code sequences</a:t>
              </a:r>
              <a:endParaRPr lang="en-US" dirty="0" smtClean="0"/>
            </a:p>
          </p:txBody>
        </p:sp>
        <p:pic>
          <p:nvPicPr>
            <p:cNvPr id="15" name="Picture 2" descr="Image of a heap-allocation spike that Nozzle would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3646488"/>
              <a:ext cx="3505200" cy="26955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3810000" y="1600200"/>
            <a:ext cx="5105400" cy="4956048"/>
            <a:chOff x="3581400" y="1600200"/>
            <a:chExt cx="5105400" cy="4956048"/>
          </a:xfrm>
        </p:grpSpPr>
        <p:sp>
          <p:nvSpPr>
            <p:cNvPr id="11" name="Rounded Rectangle 10"/>
            <p:cNvSpPr/>
            <p:nvPr/>
          </p:nvSpPr>
          <p:spPr>
            <a:xfrm>
              <a:off x="3581400" y="1600200"/>
              <a:ext cx="5105400" cy="4956048"/>
            </a:xfrm>
            <a:prstGeom prst="roundRect">
              <a:avLst>
                <a:gd name="adj" fmla="val 2545"/>
              </a:avLst>
            </a:prstGeom>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182880" tIns="91440" rtlCol="0" anchor="t" anchorCtr="0"/>
            <a:lstStyle/>
            <a:p>
              <a:r>
                <a:rPr lang="en-US" dirty="0" smtClean="0"/>
                <a:t>Zozzle</a:t>
              </a:r>
              <a:r>
                <a:rPr lang="en-US" dirty="0"/>
                <a:t>: Low-overhead Mostly Static JavaScript Malware </a:t>
              </a:r>
              <a:r>
                <a:rPr lang="en-US" dirty="0" smtClean="0"/>
                <a:t>Detection</a:t>
              </a:r>
            </a:p>
            <a:p>
              <a:endParaRPr lang="en-US" sz="1600" dirty="0"/>
            </a:p>
            <a:p>
              <a:r>
                <a:rPr lang="en-US" sz="1400" dirty="0"/>
                <a:t>[Usenix Security </a:t>
              </a:r>
              <a:r>
                <a:rPr lang="en-US" sz="1400" dirty="0" smtClean="0"/>
                <a:t>2011]</a:t>
              </a:r>
              <a:endParaRPr lang="en-US" sz="1400" dirty="0"/>
            </a:p>
            <a:p>
              <a:pPr marL="285750" indent="-285750">
                <a:buFont typeface="Arial" pitchFamily="34" charset="0"/>
                <a:buChar char="•"/>
              </a:pPr>
              <a:r>
                <a:rPr lang="en-US" sz="1400" dirty="0" smtClean="0"/>
                <a:t>Bayesian </a:t>
              </a:r>
              <a:r>
                <a:rPr lang="en-US" sz="1400" dirty="0"/>
                <a:t>classification of hierarchical features of the JavaScript abstract syntax </a:t>
              </a:r>
              <a:r>
                <a:rPr lang="en-US" sz="1400" dirty="0" smtClean="0"/>
                <a:t>tree. In the browser (</a:t>
              </a:r>
              <a:r>
                <a:rPr lang="en-US" sz="1400" i="1" dirty="0" smtClean="0"/>
                <a:t>after</a:t>
              </a:r>
              <a:r>
                <a:rPr lang="en-US" sz="1400" dirty="0" smtClean="0"/>
                <a:t> unpacking)</a:t>
              </a:r>
            </a:p>
            <a:p>
              <a:endParaRPr lang="en-US" dirty="0" smtClean="0"/>
            </a:p>
          </p:txBody>
        </p:sp>
        <p:graphicFrame>
          <p:nvGraphicFramePr>
            <p:cNvPr id="12" name="Chart 11"/>
            <p:cNvGraphicFramePr>
              <a:graphicFrameLocks/>
            </p:cNvGraphicFramePr>
            <p:nvPr>
              <p:extLst>
                <p:ext uri="{D42A27DB-BD31-4B8C-83A1-F6EECF244321}">
                  <p14:modId xmlns:p14="http://schemas.microsoft.com/office/powerpoint/2010/main" val="2085886382"/>
                </p:ext>
              </p:extLst>
            </p:nvPr>
          </p:nvGraphicFramePr>
          <p:xfrm>
            <a:off x="3848100" y="3581400"/>
            <a:ext cx="4572000" cy="2743200"/>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249810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3"/>
                                        </p:tgtEl>
                                      </p:cBhvr>
                                    </p:animEffect>
                                    <p:set>
                                      <p:cBhvr>
                                        <p:cTn id="14" dur="1" fill="hold">
                                          <p:stCondLst>
                                            <p:cond delay="4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Segoe UI" pitchFamily="34" charset="0"/>
                <a:ea typeface="Segoe UI" pitchFamily="34" charset="0"/>
                <a:cs typeface="Segoe UI" pitchFamily="34" charset="0"/>
              </a:rPr>
              <a:t>Nozzle: Runtime </a:t>
            </a:r>
            <a:r>
              <a:rPr lang="en-US" sz="3200" b="1" dirty="0">
                <a:latin typeface="Segoe UI" pitchFamily="34" charset="0"/>
                <a:ea typeface="Segoe UI" pitchFamily="34" charset="0"/>
                <a:cs typeface="Segoe UI" pitchFamily="34" charset="0"/>
              </a:rPr>
              <a:t>Heap Spraying Detection</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6626B-2CA8-4A5D-B1ED-3706ED989107}" type="slidenum">
              <a:rPr lang="en-US" smtClean="0"/>
              <a:pPr/>
              <a:t>11</a:t>
            </a:fld>
            <a:endParaRPr lang="en-US"/>
          </a:p>
        </p:txBody>
      </p:sp>
      <p:pic>
        <p:nvPicPr>
          <p:cNvPr id="38" name="Picture 2" descr="C:\pmax\main\ndure\nozzle\paper\data\econ_vs_exp-612.png"/>
          <p:cNvPicPr>
            <a:picLocks noGrp="1" noChangeAspect="1" noChangeArrowheads="1"/>
          </p:cNvPicPr>
          <p:nvPr>
            <p:ph sz="half" idx="4294967295"/>
          </p:nvPr>
        </p:nvPicPr>
        <p:blipFill>
          <a:blip r:embed="rId2" cstate="print"/>
          <a:srcRect/>
          <a:stretch>
            <a:fillRect/>
          </a:stretch>
        </p:blipFill>
        <p:spPr bwMode="auto">
          <a:xfrm>
            <a:off x="4757738" y="2347913"/>
            <a:ext cx="4386262" cy="3290887"/>
          </a:xfrm>
          <a:prstGeom prst="rect">
            <a:avLst/>
          </a:prstGeom>
          <a:noFill/>
          <a:ln w="9525">
            <a:noFill/>
            <a:miter lim="800000"/>
            <a:headEnd/>
            <a:tailEnd/>
          </a:ln>
        </p:spPr>
      </p:pic>
      <p:cxnSp>
        <p:nvCxnSpPr>
          <p:cNvPr id="20" name="Straight Arrow Connector 19"/>
          <p:cNvCxnSpPr/>
          <p:nvPr/>
        </p:nvCxnSpPr>
        <p:spPr>
          <a:xfrm flipV="1">
            <a:off x="457200" y="2438400"/>
            <a:ext cx="0" cy="3124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57200" y="5562600"/>
            <a:ext cx="3733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0" name="Ink 29"/>
              <p14:cNvContentPartPr/>
              <p14:nvPr/>
            </p14:nvContentPartPr>
            <p14:xfrm>
              <a:off x="477145" y="5039902"/>
              <a:ext cx="3830400" cy="267480"/>
            </p14:xfrm>
          </p:contentPart>
        </mc:Choice>
        <mc:Fallback xmlns="">
          <p:pic>
            <p:nvPicPr>
              <p:cNvPr id="30" name="Ink 29"/>
              <p:cNvPicPr/>
              <p:nvPr/>
            </p:nvPicPr>
            <p:blipFill>
              <a:blip r:embed="rId4"/>
              <a:stretch>
                <a:fillRect/>
              </a:stretch>
            </p:blipFill>
            <p:spPr>
              <a:xfrm>
                <a:off x="465265" y="5028022"/>
                <a:ext cx="38541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6" name="Ink 35"/>
              <p14:cNvContentPartPr/>
              <p14:nvPr/>
            </p14:nvContentPartPr>
            <p14:xfrm>
              <a:off x="495505" y="2438400"/>
              <a:ext cx="3888720" cy="2860342"/>
            </p14:xfrm>
          </p:contentPart>
        </mc:Choice>
        <mc:Fallback xmlns="">
          <p:pic>
            <p:nvPicPr>
              <p:cNvPr id="36" name="Ink 35"/>
              <p:cNvPicPr/>
              <p:nvPr/>
            </p:nvPicPr>
            <p:blipFill>
              <a:blip r:embed="rId6"/>
              <a:stretch>
                <a:fillRect/>
              </a:stretch>
            </p:blipFill>
            <p:spPr>
              <a:xfrm>
                <a:off x="479665" y="2422559"/>
                <a:ext cx="3920400" cy="2892024"/>
              </a:xfrm>
              <a:prstGeom prst="rect">
                <a:avLst/>
              </a:prstGeom>
            </p:spPr>
          </p:pic>
        </mc:Fallback>
      </mc:AlternateContent>
      <p:pic>
        <p:nvPicPr>
          <p:cNvPr id="1030" name="Picture 6" descr="C:\Users\livshits\AppData\Local\Microsoft\Windows\Temporary Internet Files\Content.IE5\O17RYBCL\MC90041362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8018" y="2277324"/>
            <a:ext cx="2292036" cy="3446352"/>
          </a:xfrm>
          <a:prstGeom prst="rect">
            <a:avLst/>
          </a:prstGeom>
          <a:noFill/>
          <a:extLst>
            <a:ext uri="{909E8E84-426E-40DD-AFC4-6F175D3DCCD1}">
              <a14:hiddenFill xmlns:a14="http://schemas.microsoft.com/office/drawing/2010/main">
                <a:solidFill>
                  <a:srgbClr val="FFFFFF"/>
                </a:solidFill>
              </a14:hiddenFill>
            </a:ext>
          </a:extLst>
        </p:spPr>
      </p:pic>
      <p:grpSp>
        <p:nvGrpSpPr>
          <p:cNvPr id="71" name="Group 70"/>
          <p:cNvGrpSpPr/>
          <p:nvPr/>
        </p:nvGrpSpPr>
        <p:grpSpPr>
          <a:xfrm>
            <a:off x="5105400" y="1893209"/>
            <a:ext cx="3655255" cy="1459591"/>
            <a:chOff x="5105400" y="1893209"/>
            <a:chExt cx="3655255" cy="1459591"/>
          </a:xfrm>
        </p:grpSpPr>
        <p:cxnSp>
          <p:nvCxnSpPr>
            <p:cNvPr id="57" name="Straight Arrow Connector 56"/>
            <p:cNvCxnSpPr/>
            <p:nvPr/>
          </p:nvCxnSpPr>
          <p:spPr>
            <a:xfrm flipH="1">
              <a:off x="5105400" y="2286000"/>
              <a:ext cx="732653" cy="1066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5562600" y="1893209"/>
              <a:ext cx="3198055" cy="369332"/>
            </a:xfrm>
            <a:prstGeom prst="rect">
              <a:avLst/>
            </a:prstGeom>
            <a:noFill/>
          </p:spPr>
          <p:txBody>
            <a:bodyPr wrap="none" rtlCol="0">
              <a:spAutoFit/>
            </a:bodyPr>
            <a:lstStyle/>
            <a:p>
              <a:r>
                <a:rPr lang="en-US" dirty="0" smtClean="0"/>
                <a:t>Normalized attack surface (NAS)</a:t>
              </a:r>
              <a:endParaRPr lang="en-US" dirty="0"/>
            </a:p>
          </p:txBody>
        </p:sp>
      </p:grpSp>
      <p:grpSp>
        <p:nvGrpSpPr>
          <p:cNvPr id="68" name="Group 67"/>
          <p:cNvGrpSpPr/>
          <p:nvPr/>
        </p:nvGrpSpPr>
        <p:grpSpPr>
          <a:xfrm>
            <a:off x="1752600" y="2602468"/>
            <a:ext cx="657552" cy="2348523"/>
            <a:chOff x="1752600" y="2602468"/>
            <a:chExt cx="657552" cy="2348523"/>
          </a:xfrm>
        </p:grpSpPr>
        <p:sp>
          <p:nvSpPr>
            <p:cNvPr id="52" name="TextBox 51"/>
            <p:cNvSpPr txBox="1"/>
            <p:nvPr/>
          </p:nvSpPr>
          <p:spPr>
            <a:xfrm>
              <a:off x="1752600" y="2602468"/>
              <a:ext cx="657552" cy="369332"/>
            </a:xfrm>
            <a:prstGeom prst="rect">
              <a:avLst/>
            </a:prstGeom>
            <a:noFill/>
          </p:spPr>
          <p:txBody>
            <a:bodyPr wrap="none" rtlCol="0">
              <a:spAutoFit/>
            </a:bodyPr>
            <a:lstStyle/>
            <a:p>
              <a:r>
                <a:rPr lang="en-US" dirty="0" smtClean="0"/>
                <a:t>good</a:t>
              </a:r>
              <a:endParaRPr lang="en-US" dirty="0"/>
            </a:p>
          </p:txBody>
        </p:sp>
        <p:cxnSp>
          <p:nvCxnSpPr>
            <p:cNvPr id="66" name="Straight Arrow Connector 65"/>
            <p:cNvCxnSpPr/>
            <p:nvPr/>
          </p:nvCxnSpPr>
          <p:spPr>
            <a:xfrm flipH="1">
              <a:off x="1981201" y="3124200"/>
              <a:ext cx="57577" cy="18267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3733800" y="2906786"/>
            <a:ext cx="1032137" cy="1463046"/>
            <a:chOff x="3733800" y="2906786"/>
            <a:chExt cx="1032137" cy="1463046"/>
          </a:xfrm>
        </p:grpSpPr>
        <p:sp>
          <p:nvSpPr>
            <p:cNvPr id="58" name="TextBox 57"/>
            <p:cNvSpPr txBox="1"/>
            <p:nvPr/>
          </p:nvSpPr>
          <p:spPr>
            <a:xfrm>
              <a:off x="4227007" y="4000500"/>
              <a:ext cx="538930" cy="369332"/>
            </a:xfrm>
            <a:prstGeom prst="rect">
              <a:avLst/>
            </a:prstGeom>
            <a:noFill/>
          </p:spPr>
          <p:txBody>
            <a:bodyPr wrap="none" rtlCol="0">
              <a:spAutoFit/>
            </a:bodyPr>
            <a:lstStyle/>
            <a:p>
              <a:r>
                <a:rPr lang="en-US" dirty="0" smtClean="0"/>
                <a:t>bad</a:t>
              </a:r>
              <a:endParaRPr lang="en-US" dirty="0"/>
            </a:p>
          </p:txBody>
        </p:sp>
        <p:cxnSp>
          <p:nvCxnSpPr>
            <p:cNvPr id="70" name="Straight Arrow Connector 69"/>
            <p:cNvCxnSpPr>
              <a:stCxn id="58" idx="0"/>
            </p:cNvCxnSpPr>
            <p:nvPr/>
          </p:nvCxnSpPr>
          <p:spPr>
            <a:xfrm flipH="1" flipV="1">
              <a:off x="3733800" y="2906786"/>
              <a:ext cx="762672" cy="10937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157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fade">
                                      <p:cBhvr>
                                        <p:cTn id="20" dur="500"/>
                                        <p:tgtEl>
                                          <p:spTgt spid="6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030"/>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71076" y="76200"/>
            <a:ext cx="8229600" cy="1143000"/>
          </a:xfrm>
        </p:spPr>
        <p:txBody>
          <a:bodyPr>
            <a:normAutofit fontScale="90000"/>
          </a:bodyPr>
          <a:lstStyle/>
          <a:p>
            <a:pPr eaLnBrk="1" hangingPunct="1"/>
            <a:r>
              <a:rPr lang="en-US" b="1" dirty="0" smtClean="0">
                <a:latin typeface="Segoe UI" pitchFamily="34" charset="0"/>
                <a:ea typeface="Segoe UI" pitchFamily="34" charset="0"/>
                <a:cs typeface="Segoe UI" pitchFamily="34" charset="0"/>
              </a:rPr>
              <a:t>Object Surface Area Calculation</a:t>
            </a:r>
          </a:p>
        </p:txBody>
      </p:sp>
      <p:sp>
        <p:nvSpPr>
          <p:cNvPr id="11" name="Content Placeholder 10"/>
          <p:cNvSpPr>
            <a:spLocks noGrp="1"/>
          </p:cNvSpPr>
          <p:nvPr>
            <p:ph sz="half" idx="1"/>
          </p:nvPr>
        </p:nvSpPr>
        <p:spPr/>
        <p:txBody>
          <a:bodyPr>
            <a:normAutofit fontScale="92500" lnSpcReduction="20000"/>
          </a:bodyPr>
          <a:lstStyle/>
          <a:p>
            <a:r>
              <a:rPr lang="en-US" sz="2400" dirty="0" smtClean="0"/>
              <a:t>Each block starts with its own size as weight</a:t>
            </a:r>
          </a:p>
          <a:p>
            <a:endParaRPr lang="en-US" sz="2400" dirty="0" smtClean="0"/>
          </a:p>
          <a:p>
            <a:r>
              <a:rPr lang="en-US" sz="2400" dirty="0" smtClean="0"/>
              <a:t>Weights are propagated forward with flow</a:t>
            </a:r>
          </a:p>
          <a:p>
            <a:endParaRPr lang="en-US" sz="2400" dirty="0" smtClean="0"/>
          </a:p>
          <a:p>
            <a:r>
              <a:rPr lang="en-US" sz="2400" dirty="0" smtClean="0"/>
              <a:t>Invalid blocks don’t propagate</a:t>
            </a:r>
          </a:p>
          <a:p>
            <a:endParaRPr lang="en-US" sz="2400" dirty="0" smtClean="0"/>
          </a:p>
          <a:p>
            <a:r>
              <a:rPr lang="en-US" sz="2400" dirty="0" smtClean="0"/>
              <a:t>Iterate until a </a:t>
            </a:r>
            <a:r>
              <a:rPr lang="en-US" sz="2400" dirty="0" err="1" smtClean="0"/>
              <a:t>fixpoint</a:t>
            </a:r>
            <a:r>
              <a:rPr lang="en-US" sz="2400" dirty="0" smtClean="0"/>
              <a:t> is reached</a:t>
            </a:r>
          </a:p>
          <a:p>
            <a:endParaRPr lang="en-US" sz="2400" dirty="0" smtClean="0"/>
          </a:p>
          <a:p>
            <a:r>
              <a:rPr lang="en-US" sz="2400" dirty="0" smtClean="0"/>
              <a:t>Compute block with highest weight</a:t>
            </a:r>
          </a:p>
          <a:p>
            <a:endParaRPr lang="en-US" sz="2400" dirty="0"/>
          </a:p>
        </p:txBody>
      </p:sp>
      <p:sp>
        <p:nvSpPr>
          <p:cNvPr id="9" name="Footer Placeholder 8"/>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716626B-2CA8-4A5D-B1ED-3706ED989107}" type="slidenum">
              <a:rPr lang="en-US" smtClean="0"/>
              <a:pPr/>
              <a:t>12</a:t>
            </a:fld>
            <a:endParaRPr lang="en-US"/>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BA0A167-59DF-4969-BF15-064A43B8E6D1}" type="slidenum">
              <a:rPr lang="en-US" sz="1200">
                <a:solidFill>
                  <a:schemeClr val="tx1">
                    <a:tint val="75000"/>
                  </a:schemeClr>
                </a:solidFill>
                <a:latin typeface="+mj-lt"/>
                <a:cs typeface="+mn-cs"/>
              </a:rPr>
              <a:pPr algn="r" fontAlgn="auto">
                <a:spcBef>
                  <a:spcPts val="0"/>
                </a:spcBef>
                <a:spcAft>
                  <a:spcPts val="0"/>
                </a:spcAft>
                <a:defRPr/>
              </a:pPr>
              <a:t>12</a:t>
            </a:fld>
            <a:endParaRPr lang="en-US" sz="1200">
              <a:solidFill>
                <a:schemeClr val="tx1">
                  <a:tint val="75000"/>
                </a:schemeClr>
              </a:solidFill>
              <a:latin typeface="+mj-lt"/>
              <a:cs typeface="+mn-cs"/>
            </a:endParaRPr>
          </a:p>
        </p:txBody>
      </p:sp>
      <p:sp>
        <p:nvSpPr>
          <p:cNvPr id="40969" name="TextBox 10"/>
          <p:cNvSpPr txBox="1">
            <a:spLocks noChangeArrowheads="1"/>
          </p:cNvSpPr>
          <p:nvPr/>
        </p:nvSpPr>
        <p:spPr bwMode="auto">
          <a:xfrm>
            <a:off x="5181600" y="5943600"/>
            <a:ext cx="2667000" cy="261610"/>
          </a:xfrm>
          <a:prstGeom prst="rect">
            <a:avLst/>
          </a:prstGeom>
          <a:noFill/>
          <a:ln w="9525">
            <a:noFill/>
            <a:miter lim="800000"/>
            <a:headEnd/>
            <a:tailEnd/>
          </a:ln>
        </p:spPr>
        <p:txBody>
          <a:bodyPr>
            <a:spAutoFit/>
          </a:bodyPr>
          <a:lstStyle/>
          <a:p>
            <a:pPr algn="r"/>
            <a:r>
              <a:rPr lang="en-US" sz="1100" dirty="0">
                <a:latin typeface="Calibri" pitchFamily="34" charset="0"/>
                <a:cs typeface="Calibri" pitchFamily="34" charset="0"/>
              </a:rPr>
              <a:t>An example object from visiting google.com</a:t>
            </a:r>
          </a:p>
        </p:txBody>
      </p:sp>
      <p:pic>
        <p:nvPicPr>
          <p:cNvPr id="69635" name="Picture 3"/>
          <p:cNvPicPr>
            <a:picLocks noChangeAspect="1" noChangeArrowheads="1"/>
          </p:cNvPicPr>
          <p:nvPr/>
        </p:nvPicPr>
        <p:blipFill>
          <a:blip r:embed="rId3" cstate="print"/>
          <a:srcRect/>
          <a:stretch>
            <a:fillRect/>
          </a:stretch>
        </p:blipFill>
        <p:spPr bwMode="auto">
          <a:xfrm>
            <a:off x="4800600" y="1285250"/>
            <a:ext cx="3810000" cy="4658350"/>
          </a:xfrm>
          <a:prstGeom prst="rect">
            <a:avLst/>
          </a:prstGeom>
          <a:noFill/>
          <a:ln w="9525">
            <a:noFill/>
            <a:miter lim="800000"/>
            <a:headEnd/>
            <a:tailEnd/>
          </a:ln>
          <a:effectLst/>
        </p:spPr>
      </p:pic>
      <p:grpSp>
        <p:nvGrpSpPr>
          <p:cNvPr id="18" name="Group 17"/>
          <p:cNvGrpSpPr/>
          <p:nvPr/>
        </p:nvGrpSpPr>
        <p:grpSpPr>
          <a:xfrm>
            <a:off x="5562600" y="1143000"/>
            <a:ext cx="3273486" cy="4712732"/>
            <a:chOff x="5562600" y="1143000"/>
            <a:chExt cx="3273486" cy="4712732"/>
          </a:xfrm>
        </p:grpSpPr>
        <p:sp>
          <p:nvSpPr>
            <p:cNvPr id="10" name="TextBox 9"/>
            <p:cNvSpPr txBox="1"/>
            <p:nvPr/>
          </p:nvSpPr>
          <p:spPr>
            <a:xfrm>
              <a:off x="5562600" y="3505200"/>
              <a:ext cx="301686" cy="369332"/>
            </a:xfrm>
            <a:prstGeom prst="rect">
              <a:avLst/>
            </a:prstGeom>
            <a:solidFill>
              <a:schemeClr val="tx2">
                <a:lumMod val="75000"/>
              </a:schemeClr>
            </a:solidFill>
          </p:spPr>
          <p:txBody>
            <a:bodyPr wrap="none" rtlCol="0">
              <a:spAutoFit/>
            </a:bodyPr>
            <a:lstStyle/>
            <a:p>
              <a:r>
                <a:rPr lang="en-US" b="1" dirty="0" smtClean="0">
                  <a:solidFill>
                    <a:schemeClr val="bg1"/>
                  </a:solidFill>
                </a:rPr>
                <a:t>4</a:t>
              </a:r>
              <a:endParaRPr lang="en-US" b="1" dirty="0">
                <a:solidFill>
                  <a:schemeClr val="bg1"/>
                </a:solidFill>
              </a:endParaRPr>
            </a:p>
          </p:txBody>
        </p:sp>
        <p:sp>
          <p:nvSpPr>
            <p:cNvPr id="13" name="TextBox 12"/>
            <p:cNvSpPr txBox="1"/>
            <p:nvPr/>
          </p:nvSpPr>
          <p:spPr>
            <a:xfrm>
              <a:off x="7086600" y="5486400"/>
              <a:ext cx="301686" cy="369332"/>
            </a:xfrm>
            <a:prstGeom prst="rect">
              <a:avLst/>
            </a:prstGeom>
            <a:solidFill>
              <a:schemeClr val="tx2">
                <a:lumMod val="75000"/>
              </a:schemeClr>
            </a:solidFill>
          </p:spPr>
          <p:txBody>
            <a:bodyPr wrap="none" rtlCol="0">
              <a:spAutoFit/>
            </a:bodyPr>
            <a:lstStyle/>
            <a:p>
              <a:r>
                <a:rPr lang="en-US" b="1" dirty="0" smtClean="0">
                  <a:solidFill>
                    <a:schemeClr val="bg1"/>
                  </a:solidFill>
                </a:rPr>
                <a:t>2</a:t>
              </a:r>
              <a:endParaRPr lang="en-US" b="1" dirty="0">
                <a:solidFill>
                  <a:schemeClr val="bg1"/>
                </a:solidFill>
              </a:endParaRPr>
            </a:p>
          </p:txBody>
        </p:sp>
        <p:sp>
          <p:nvSpPr>
            <p:cNvPr id="14" name="TextBox 13"/>
            <p:cNvSpPr txBox="1"/>
            <p:nvPr/>
          </p:nvSpPr>
          <p:spPr>
            <a:xfrm>
              <a:off x="6019800" y="1143000"/>
              <a:ext cx="301686" cy="369332"/>
            </a:xfrm>
            <a:prstGeom prst="rect">
              <a:avLst/>
            </a:prstGeom>
            <a:solidFill>
              <a:schemeClr val="tx2">
                <a:lumMod val="75000"/>
              </a:schemeClr>
            </a:solidFill>
          </p:spPr>
          <p:txBody>
            <a:bodyPr wrap="none" rtlCol="0">
              <a:spAutoFit/>
            </a:bodyPr>
            <a:lstStyle/>
            <a:p>
              <a:r>
                <a:rPr lang="en-US" b="1" dirty="0" smtClean="0">
                  <a:solidFill>
                    <a:schemeClr val="bg1"/>
                  </a:solidFill>
                </a:rPr>
                <a:t>4</a:t>
              </a:r>
              <a:endParaRPr lang="en-US" b="1" dirty="0">
                <a:solidFill>
                  <a:schemeClr val="bg1"/>
                </a:solidFill>
              </a:endParaRPr>
            </a:p>
          </p:txBody>
        </p:sp>
        <p:sp>
          <p:nvSpPr>
            <p:cNvPr id="15" name="TextBox 14"/>
            <p:cNvSpPr txBox="1"/>
            <p:nvPr/>
          </p:nvSpPr>
          <p:spPr>
            <a:xfrm>
              <a:off x="7086600" y="4876800"/>
              <a:ext cx="301686" cy="369332"/>
            </a:xfrm>
            <a:prstGeom prst="rect">
              <a:avLst/>
            </a:prstGeom>
            <a:solidFill>
              <a:schemeClr val="tx2">
                <a:lumMod val="75000"/>
              </a:schemeClr>
            </a:solidFill>
          </p:spPr>
          <p:txBody>
            <a:bodyPr wrap="none" rtlCol="0">
              <a:spAutoFit/>
            </a:bodyPr>
            <a:lstStyle/>
            <a:p>
              <a:r>
                <a:rPr lang="en-US" b="1" dirty="0" smtClean="0">
                  <a:solidFill>
                    <a:schemeClr val="bg1"/>
                  </a:solidFill>
                </a:rPr>
                <a:t>2</a:t>
              </a:r>
              <a:endParaRPr lang="en-US" b="1" dirty="0">
                <a:solidFill>
                  <a:schemeClr val="bg1"/>
                </a:solidFill>
              </a:endParaRPr>
            </a:p>
          </p:txBody>
        </p:sp>
        <p:sp>
          <p:nvSpPr>
            <p:cNvPr id="16" name="TextBox 15"/>
            <p:cNvSpPr txBox="1"/>
            <p:nvPr/>
          </p:nvSpPr>
          <p:spPr>
            <a:xfrm>
              <a:off x="5562600" y="2819400"/>
              <a:ext cx="301686" cy="369332"/>
            </a:xfrm>
            <a:prstGeom prst="rect">
              <a:avLst/>
            </a:prstGeom>
            <a:solidFill>
              <a:schemeClr val="tx2">
                <a:lumMod val="75000"/>
              </a:schemeClr>
            </a:solidFill>
          </p:spPr>
          <p:txBody>
            <a:bodyPr wrap="none" rtlCol="0">
              <a:spAutoFit/>
            </a:bodyPr>
            <a:lstStyle/>
            <a:p>
              <a:r>
                <a:rPr lang="en-US" b="1" dirty="0" smtClean="0">
                  <a:solidFill>
                    <a:schemeClr val="bg1"/>
                  </a:solidFill>
                </a:rPr>
                <a:t>2</a:t>
              </a:r>
              <a:endParaRPr lang="en-US" b="1" dirty="0">
                <a:solidFill>
                  <a:schemeClr val="bg1"/>
                </a:solidFill>
              </a:endParaRPr>
            </a:p>
          </p:txBody>
        </p:sp>
        <p:sp>
          <p:nvSpPr>
            <p:cNvPr id="17" name="TextBox 16"/>
            <p:cNvSpPr txBox="1"/>
            <p:nvPr/>
          </p:nvSpPr>
          <p:spPr>
            <a:xfrm>
              <a:off x="8534400" y="3429000"/>
              <a:ext cx="301686" cy="369332"/>
            </a:xfrm>
            <a:prstGeom prst="rect">
              <a:avLst/>
            </a:prstGeom>
            <a:solidFill>
              <a:schemeClr val="tx2">
                <a:lumMod val="75000"/>
              </a:schemeClr>
            </a:solidFill>
          </p:spPr>
          <p:txBody>
            <a:bodyPr wrap="none" rtlCol="0">
              <a:spAutoFit/>
            </a:bodyPr>
            <a:lstStyle/>
            <a:p>
              <a:r>
                <a:rPr lang="en-US" b="1" dirty="0" smtClean="0">
                  <a:solidFill>
                    <a:schemeClr val="bg1"/>
                  </a:solidFill>
                </a:rPr>
                <a:t>3</a:t>
              </a:r>
              <a:endParaRPr lang="en-US" b="1" dirty="0">
                <a:solidFill>
                  <a:schemeClr val="bg1"/>
                </a:solidFill>
              </a:endParaRPr>
            </a:p>
          </p:txBody>
        </p:sp>
      </p:grpSp>
      <p:grpSp>
        <p:nvGrpSpPr>
          <p:cNvPr id="28" name="Group 27"/>
          <p:cNvGrpSpPr/>
          <p:nvPr/>
        </p:nvGrpSpPr>
        <p:grpSpPr>
          <a:xfrm>
            <a:off x="5715000" y="1143000"/>
            <a:ext cx="3273486" cy="4712732"/>
            <a:chOff x="5715000" y="1143000"/>
            <a:chExt cx="3273486" cy="4712732"/>
          </a:xfrm>
        </p:grpSpPr>
        <p:sp>
          <p:nvSpPr>
            <p:cNvPr id="22" name="TextBox 21"/>
            <p:cNvSpPr txBox="1"/>
            <p:nvPr/>
          </p:nvSpPr>
          <p:spPr>
            <a:xfrm>
              <a:off x="5715000" y="3505200"/>
              <a:ext cx="418704" cy="369332"/>
            </a:xfrm>
            <a:prstGeom prst="rect">
              <a:avLst/>
            </a:prstGeom>
            <a:solidFill>
              <a:schemeClr val="accent2">
                <a:lumMod val="75000"/>
              </a:schemeClr>
            </a:solidFill>
          </p:spPr>
          <p:txBody>
            <a:bodyPr wrap="none" rtlCol="0">
              <a:spAutoFit/>
            </a:bodyPr>
            <a:lstStyle/>
            <a:p>
              <a:r>
                <a:rPr lang="en-US" b="1" dirty="0" smtClean="0">
                  <a:solidFill>
                    <a:schemeClr val="bg1"/>
                  </a:solidFill>
                </a:rPr>
                <a:t>10</a:t>
              </a:r>
              <a:endParaRPr lang="en-US" b="1" dirty="0">
                <a:solidFill>
                  <a:schemeClr val="bg1"/>
                </a:solidFill>
              </a:endParaRPr>
            </a:p>
          </p:txBody>
        </p:sp>
        <p:sp>
          <p:nvSpPr>
            <p:cNvPr id="23" name="TextBox 22"/>
            <p:cNvSpPr txBox="1"/>
            <p:nvPr/>
          </p:nvSpPr>
          <p:spPr>
            <a:xfrm>
              <a:off x="7239000" y="5486400"/>
              <a:ext cx="418704" cy="369332"/>
            </a:xfrm>
            <a:prstGeom prst="rect">
              <a:avLst/>
            </a:prstGeom>
            <a:solidFill>
              <a:schemeClr val="accent2">
                <a:lumMod val="75000"/>
              </a:schemeClr>
            </a:solidFill>
          </p:spPr>
          <p:txBody>
            <a:bodyPr wrap="none" rtlCol="0">
              <a:spAutoFit/>
            </a:bodyPr>
            <a:lstStyle/>
            <a:p>
              <a:r>
                <a:rPr lang="en-US" b="1" dirty="0" smtClean="0">
                  <a:solidFill>
                    <a:schemeClr val="bg1"/>
                  </a:solidFill>
                </a:rPr>
                <a:t>14</a:t>
              </a:r>
              <a:endParaRPr lang="en-US" b="1" dirty="0">
                <a:solidFill>
                  <a:schemeClr val="bg1"/>
                </a:solidFill>
              </a:endParaRPr>
            </a:p>
          </p:txBody>
        </p:sp>
        <p:sp>
          <p:nvSpPr>
            <p:cNvPr id="24" name="TextBox 23"/>
            <p:cNvSpPr txBox="1"/>
            <p:nvPr/>
          </p:nvSpPr>
          <p:spPr>
            <a:xfrm>
              <a:off x="6172200" y="1143000"/>
              <a:ext cx="301686" cy="369332"/>
            </a:xfrm>
            <a:prstGeom prst="rect">
              <a:avLst/>
            </a:prstGeom>
            <a:solidFill>
              <a:schemeClr val="accent2">
                <a:lumMod val="75000"/>
              </a:schemeClr>
            </a:solidFill>
          </p:spPr>
          <p:txBody>
            <a:bodyPr wrap="none" rtlCol="0">
              <a:spAutoFit/>
            </a:bodyPr>
            <a:lstStyle/>
            <a:p>
              <a:r>
                <a:rPr lang="en-US" b="1" dirty="0" smtClean="0">
                  <a:solidFill>
                    <a:schemeClr val="bg1"/>
                  </a:solidFill>
                </a:rPr>
                <a:t>4</a:t>
              </a:r>
              <a:endParaRPr lang="en-US" b="1" dirty="0">
                <a:solidFill>
                  <a:schemeClr val="bg1"/>
                </a:solidFill>
              </a:endParaRPr>
            </a:p>
          </p:txBody>
        </p:sp>
        <p:sp>
          <p:nvSpPr>
            <p:cNvPr id="25" name="TextBox 24"/>
            <p:cNvSpPr txBox="1"/>
            <p:nvPr/>
          </p:nvSpPr>
          <p:spPr>
            <a:xfrm>
              <a:off x="7239000" y="4876800"/>
              <a:ext cx="418704" cy="369332"/>
            </a:xfrm>
            <a:prstGeom prst="rect">
              <a:avLst/>
            </a:prstGeom>
            <a:solidFill>
              <a:schemeClr val="accent2">
                <a:lumMod val="75000"/>
              </a:schemeClr>
            </a:solidFill>
          </p:spPr>
          <p:txBody>
            <a:bodyPr wrap="none" rtlCol="0">
              <a:spAutoFit/>
            </a:bodyPr>
            <a:lstStyle/>
            <a:p>
              <a:r>
                <a:rPr lang="en-US" b="1" dirty="0" smtClean="0">
                  <a:solidFill>
                    <a:schemeClr val="bg1"/>
                  </a:solidFill>
                </a:rPr>
                <a:t>12</a:t>
              </a:r>
              <a:endParaRPr lang="en-US" b="1" dirty="0">
                <a:solidFill>
                  <a:schemeClr val="bg1"/>
                </a:solidFill>
              </a:endParaRPr>
            </a:p>
          </p:txBody>
        </p:sp>
        <p:sp>
          <p:nvSpPr>
            <p:cNvPr id="26" name="TextBox 25"/>
            <p:cNvSpPr txBox="1"/>
            <p:nvPr/>
          </p:nvSpPr>
          <p:spPr>
            <a:xfrm>
              <a:off x="5715000" y="2819400"/>
              <a:ext cx="301686" cy="369332"/>
            </a:xfrm>
            <a:prstGeom prst="rect">
              <a:avLst/>
            </a:prstGeom>
            <a:solidFill>
              <a:schemeClr val="accent2">
                <a:lumMod val="75000"/>
              </a:schemeClr>
            </a:solidFill>
          </p:spPr>
          <p:txBody>
            <a:bodyPr wrap="none" rtlCol="0">
              <a:spAutoFit/>
            </a:bodyPr>
            <a:lstStyle/>
            <a:p>
              <a:r>
                <a:rPr lang="en-US" b="1" dirty="0" smtClean="0">
                  <a:solidFill>
                    <a:schemeClr val="bg1"/>
                  </a:solidFill>
                </a:rPr>
                <a:t>6</a:t>
              </a:r>
              <a:endParaRPr lang="en-US" b="1" dirty="0">
                <a:solidFill>
                  <a:schemeClr val="bg1"/>
                </a:solidFill>
              </a:endParaRPr>
            </a:p>
          </p:txBody>
        </p:sp>
        <p:sp>
          <p:nvSpPr>
            <p:cNvPr id="27" name="TextBox 26"/>
            <p:cNvSpPr txBox="1"/>
            <p:nvPr/>
          </p:nvSpPr>
          <p:spPr>
            <a:xfrm>
              <a:off x="8686800" y="3429000"/>
              <a:ext cx="301686" cy="369332"/>
            </a:xfrm>
            <a:prstGeom prst="rect">
              <a:avLst/>
            </a:prstGeom>
            <a:solidFill>
              <a:schemeClr val="accent2">
                <a:lumMod val="75000"/>
              </a:schemeClr>
            </a:solidFill>
          </p:spPr>
          <p:txBody>
            <a:bodyPr wrap="none" rtlCol="0">
              <a:spAutoFit/>
            </a:bodyPr>
            <a:lstStyle/>
            <a:p>
              <a:r>
                <a:rPr lang="en-US" b="1" dirty="0" smtClean="0">
                  <a:solidFill>
                    <a:schemeClr val="bg1"/>
                  </a:solidFill>
                </a:rPr>
                <a:t>9</a:t>
              </a:r>
              <a:endParaRPr lang="en-US" b="1" dirty="0">
                <a:solidFill>
                  <a:schemeClr val="bg1"/>
                </a:solidFill>
              </a:endParaRPr>
            </a:p>
          </p:txBody>
        </p:sp>
      </p:grpSp>
      <p:grpSp>
        <p:nvGrpSpPr>
          <p:cNvPr id="35" name="Group 34"/>
          <p:cNvGrpSpPr/>
          <p:nvPr/>
        </p:nvGrpSpPr>
        <p:grpSpPr>
          <a:xfrm>
            <a:off x="5870514" y="1143000"/>
            <a:ext cx="3082590" cy="4712732"/>
            <a:chOff x="5870514" y="1143000"/>
            <a:chExt cx="3082590" cy="4712732"/>
          </a:xfrm>
        </p:grpSpPr>
        <p:sp>
          <p:nvSpPr>
            <p:cNvPr id="29" name="TextBox 28"/>
            <p:cNvSpPr txBox="1"/>
            <p:nvPr/>
          </p:nvSpPr>
          <p:spPr>
            <a:xfrm>
              <a:off x="5870514" y="3505200"/>
              <a:ext cx="418704" cy="369332"/>
            </a:xfrm>
            <a:prstGeom prst="rect">
              <a:avLst/>
            </a:prstGeom>
            <a:solidFill>
              <a:schemeClr val="accent3">
                <a:lumMod val="50000"/>
              </a:schemeClr>
            </a:solidFill>
          </p:spPr>
          <p:txBody>
            <a:bodyPr wrap="none" rtlCol="0">
              <a:spAutoFit/>
            </a:bodyPr>
            <a:lstStyle/>
            <a:p>
              <a:r>
                <a:rPr lang="en-US" b="1" dirty="0" smtClean="0">
                  <a:solidFill>
                    <a:schemeClr val="bg1"/>
                  </a:solidFill>
                </a:rPr>
                <a:t>12</a:t>
              </a:r>
              <a:endParaRPr lang="en-US" b="1" dirty="0">
                <a:solidFill>
                  <a:schemeClr val="bg1"/>
                </a:solidFill>
              </a:endParaRPr>
            </a:p>
          </p:txBody>
        </p:sp>
        <p:sp>
          <p:nvSpPr>
            <p:cNvPr id="30" name="TextBox 29"/>
            <p:cNvSpPr txBox="1"/>
            <p:nvPr/>
          </p:nvSpPr>
          <p:spPr>
            <a:xfrm>
              <a:off x="7394514" y="5486400"/>
              <a:ext cx="418704" cy="369332"/>
            </a:xfrm>
            <a:prstGeom prst="rect">
              <a:avLst/>
            </a:prstGeom>
            <a:solidFill>
              <a:schemeClr val="accent3">
                <a:lumMod val="50000"/>
              </a:schemeClr>
            </a:solidFill>
          </p:spPr>
          <p:txBody>
            <a:bodyPr wrap="none" rtlCol="0">
              <a:spAutoFit/>
            </a:bodyPr>
            <a:lstStyle/>
            <a:p>
              <a:r>
                <a:rPr lang="en-US" b="1" dirty="0" smtClean="0">
                  <a:solidFill>
                    <a:schemeClr val="bg1"/>
                  </a:solidFill>
                </a:rPr>
                <a:t>14</a:t>
              </a:r>
              <a:endParaRPr lang="en-US" b="1" dirty="0">
                <a:solidFill>
                  <a:schemeClr val="bg1"/>
                </a:solidFill>
              </a:endParaRPr>
            </a:p>
          </p:txBody>
        </p:sp>
        <p:sp>
          <p:nvSpPr>
            <p:cNvPr id="31" name="TextBox 30"/>
            <p:cNvSpPr txBox="1"/>
            <p:nvPr/>
          </p:nvSpPr>
          <p:spPr>
            <a:xfrm>
              <a:off x="6327714" y="1143000"/>
              <a:ext cx="418704" cy="369332"/>
            </a:xfrm>
            <a:prstGeom prst="rect">
              <a:avLst/>
            </a:prstGeom>
            <a:solidFill>
              <a:schemeClr val="accent3">
                <a:lumMod val="50000"/>
              </a:schemeClr>
            </a:solidFill>
          </p:spPr>
          <p:txBody>
            <a:bodyPr wrap="none" rtlCol="0">
              <a:spAutoFit/>
            </a:bodyPr>
            <a:lstStyle/>
            <a:p>
              <a:r>
                <a:rPr lang="en-US" b="1" dirty="0" smtClean="0">
                  <a:solidFill>
                    <a:schemeClr val="bg1"/>
                  </a:solidFill>
                </a:rPr>
                <a:t>12</a:t>
              </a:r>
              <a:endParaRPr lang="en-US" b="1" dirty="0">
                <a:solidFill>
                  <a:schemeClr val="bg1"/>
                </a:solidFill>
              </a:endParaRPr>
            </a:p>
          </p:txBody>
        </p:sp>
        <p:sp>
          <p:nvSpPr>
            <p:cNvPr id="32" name="TextBox 31"/>
            <p:cNvSpPr txBox="1"/>
            <p:nvPr/>
          </p:nvSpPr>
          <p:spPr>
            <a:xfrm>
              <a:off x="7394514" y="4876800"/>
              <a:ext cx="418704" cy="369332"/>
            </a:xfrm>
            <a:prstGeom prst="rect">
              <a:avLst/>
            </a:prstGeom>
            <a:solidFill>
              <a:schemeClr val="accent3">
                <a:lumMod val="50000"/>
              </a:schemeClr>
            </a:solidFill>
          </p:spPr>
          <p:txBody>
            <a:bodyPr wrap="none" rtlCol="0">
              <a:spAutoFit/>
            </a:bodyPr>
            <a:lstStyle/>
            <a:p>
              <a:r>
                <a:rPr lang="en-US" b="1" dirty="0" smtClean="0">
                  <a:solidFill>
                    <a:schemeClr val="bg1"/>
                  </a:solidFill>
                </a:rPr>
                <a:t>12</a:t>
              </a:r>
              <a:endParaRPr lang="en-US" b="1" dirty="0">
                <a:solidFill>
                  <a:schemeClr val="bg1"/>
                </a:solidFill>
              </a:endParaRPr>
            </a:p>
          </p:txBody>
        </p:sp>
        <p:sp>
          <p:nvSpPr>
            <p:cNvPr id="33" name="TextBox 32"/>
            <p:cNvSpPr txBox="1"/>
            <p:nvPr/>
          </p:nvSpPr>
          <p:spPr>
            <a:xfrm>
              <a:off x="5870514" y="2819400"/>
              <a:ext cx="418704" cy="369332"/>
            </a:xfrm>
            <a:prstGeom prst="rect">
              <a:avLst/>
            </a:prstGeom>
            <a:solidFill>
              <a:schemeClr val="accent3">
                <a:lumMod val="50000"/>
              </a:schemeClr>
            </a:solidFill>
          </p:spPr>
          <p:txBody>
            <a:bodyPr wrap="none" rtlCol="0">
              <a:spAutoFit/>
            </a:bodyPr>
            <a:lstStyle/>
            <a:p>
              <a:r>
                <a:rPr lang="en-US" b="1" dirty="0" smtClean="0">
                  <a:solidFill>
                    <a:schemeClr val="bg1"/>
                  </a:solidFill>
                </a:rPr>
                <a:t>12</a:t>
              </a:r>
              <a:endParaRPr lang="en-US" b="1" dirty="0">
                <a:solidFill>
                  <a:schemeClr val="bg1"/>
                </a:solidFill>
              </a:endParaRPr>
            </a:p>
          </p:txBody>
        </p:sp>
        <p:sp>
          <p:nvSpPr>
            <p:cNvPr id="34" name="TextBox 33"/>
            <p:cNvSpPr txBox="1"/>
            <p:nvPr/>
          </p:nvSpPr>
          <p:spPr>
            <a:xfrm>
              <a:off x="8534400" y="3581400"/>
              <a:ext cx="418704" cy="369332"/>
            </a:xfrm>
            <a:prstGeom prst="rect">
              <a:avLst/>
            </a:prstGeom>
            <a:solidFill>
              <a:schemeClr val="accent3">
                <a:lumMod val="50000"/>
              </a:schemeClr>
            </a:solidFill>
          </p:spPr>
          <p:txBody>
            <a:bodyPr wrap="none" rtlCol="0">
              <a:spAutoFit/>
            </a:bodyPr>
            <a:lstStyle/>
            <a:p>
              <a:r>
                <a:rPr lang="en-US" b="1" dirty="0" smtClean="0">
                  <a:solidFill>
                    <a:schemeClr val="bg1"/>
                  </a:solidFill>
                </a:rPr>
                <a:t>15</a:t>
              </a:r>
              <a:endParaRPr lang="en-US" b="1" dirty="0">
                <a:solidFill>
                  <a:schemeClr val="bg1"/>
                </a:solidFill>
              </a:endParaRPr>
            </a:p>
          </p:txBody>
        </p:sp>
      </p:grpSp>
      <p:sp>
        <p:nvSpPr>
          <p:cNvPr id="36" name="&quot;No&quot; Symbol 35"/>
          <p:cNvSpPr/>
          <p:nvPr/>
        </p:nvSpPr>
        <p:spPr>
          <a:xfrm>
            <a:off x="7696200" y="4419600"/>
            <a:ext cx="381000" cy="381000"/>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Rectangle 36"/>
          <p:cNvSpPr/>
          <p:nvPr/>
        </p:nvSpPr>
        <p:spPr>
          <a:xfrm>
            <a:off x="7162800" y="3200400"/>
            <a:ext cx="19050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980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36"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ipt"/>
          <p:cNvSpPr>
            <a:spLocks noGrp="1"/>
          </p:cNvSpPr>
          <p:nvPr>
            <p:ph idx="1"/>
          </p:nvPr>
        </p:nvSpPr>
        <p:spPr>
          <a:xfrm>
            <a:off x="457198" y="152400"/>
            <a:ext cx="81248252" cy="6400800"/>
          </a:xfrm>
        </p:spPr>
        <p:txBody>
          <a:bodyPr>
            <a:noAutofit/>
          </a:bodyPr>
          <a:lstStyle/>
          <a:p>
            <a:pPr marL="0" indent="0">
              <a:lnSpc>
                <a:spcPct val="100000"/>
              </a:lnSpc>
              <a:spcBef>
                <a:spcPts val="200"/>
              </a:spcBef>
              <a:buNone/>
            </a:pPr>
            <a:endParaRPr lang="en-US" sz="1100" dirty="0" smtClean="0">
              <a:latin typeface="Consolas" pitchFamily="49" charset="0"/>
              <a:cs typeface="Consolas" pitchFamily="49" charset="0"/>
            </a:endParaRPr>
          </a:p>
          <a:p>
            <a:pPr marL="0" indent="0">
              <a:lnSpc>
                <a:spcPct val="100000"/>
              </a:lnSpc>
              <a:spcBef>
                <a:spcPts val="200"/>
              </a:spcBef>
              <a:buNone/>
            </a:pPr>
            <a:r>
              <a:rPr lang="en-US" sz="1100" dirty="0">
                <a:latin typeface="Consolas" pitchFamily="49" charset="0"/>
                <a:cs typeface="Consolas" pitchFamily="49" charset="0"/>
              </a:rPr>
              <a:t/>
            </a:r>
            <a:br>
              <a:rPr lang="en-US" sz="1100" dirty="0">
                <a:latin typeface="Consolas" pitchFamily="49" charset="0"/>
                <a:cs typeface="Consolas" pitchFamily="49" charset="0"/>
              </a:rPr>
            </a:br>
            <a:endParaRPr lang="en-US" sz="1100" dirty="0" smtClean="0">
              <a:latin typeface="Consolas" pitchFamily="49" charset="0"/>
              <a:cs typeface="Consolas" pitchFamily="49" charset="0"/>
            </a:endParaRPr>
          </a:p>
          <a:p>
            <a:pPr marL="0" indent="0">
              <a:lnSpc>
                <a:spcPct val="100000"/>
              </a:lnSpc>
              <a:spcBef>
                <a:spcPts val="200"/>
              </a:spcBef>
              <a:buNone/>
            </a:pPr>
            <a:endParaRPr lang="en-US" sz="1100" dirty="0" smtClean="0">
              <a:latin typeface="Consolas" pitchFamily="49" charset="0"/>
              <a:cs typeface="Consolas" pitchFamily="49" charset="0"/>
            </a:endParaRPr>
          </a:p>
          <a:p>
            <a:pPr marL="0" indent="0">
              <a:lnSpc>
                <a:spcPct val="100000"/>
              </a:lnSpc>
              <a:spcBef>
                <a:spcPts val="200"/>
              </a:spcBef>
              <a:buNone/>
            </a:pPr>
            <a:r>
              <a:rPr lang="en-US" sz="2400" dirty="0" smtClean="0">
                <a:solidFill>
                  <a:srgbClr val="FF0000"/>
                </a:solidFill>
                <a:latin typeface="Calibri" pitchFamily="34" charset="0"/>
                <a:cs typeface="Calibri" pitchFamily="34" charset="0"/>
              </a:rPr>
              <a:t>	// Shellcode</a:t>
            </a:r>
          </a:p>
          <a:p>
            <a:pPr marL="0" indent="0">
              <a:lnSpc>
                <a:spcPct val="100000"/>
              </a:lnSpc>
              <a:spcBef>
                <a:spcPts val="200"/>
              </a:spcBef>
              <a:buNone/>
            </a:pPr>
            <a:r>
              <a:rPr lang="en-US" sz="1100" b="1" dirty="0">
                <a:solidFill>
                  <a:srgbClr val="C00000"/>
                </a:solidFill>
                <a:latin typeface="Consolas" pitchFamily="49" charset="0"/>
                <a:cs typeface="Consolas" pitchFamily="49" charset="0"/>
              </a:rPr>
              <a:t>	</a:t>
            </a:r>
            <a:r>
              <a:rPr lang="en-US" sz="1100" b="1" dirty="0" smtClean="0">
                <a:solidFill>
                  <a:srgbClr val="C00000"/>
                </a:solidFill>
                <a:latin typeface="Consolas" pitchFamily="49" charset="0"/>
                <a:cs typeface="Consolas" pitchFamily="49" charset="0"/>
              </a:rPr>
              <a:t>var</a:t>
            </a:r>
            <a:r>
              <a:rPr lang="en-US" sz="1100" dirty="0" smtClean="0">
                <a:latin typeface="Consolas" pitchFamily="49" charset="0"/>
                <a:cs typeface="Consolas" pitchFamily="49" charset="0"/>
              </a:rPr>
              <a:t> shellcode=unescape(</a:t>
            </a:r>
            <a:r>
              <a:rPr lang="en-US" sz="1100" dirty="0" smtClean="0">
                <a:solidFill>
                  <a:srgbClr val="0066FF"/>
                </a:solidFill>
                <a:latin typeface="Consolas" pitchFamily="49" charset="0"/>
                <a:cs typeface="Consolas" pitchFamily="49" charset="0"/>
              </a:rPr>
              <a:t>‘%u9090%u9090%u9090%u9090%uceba%u11fa%u291f%ub1c9%udb33 […]′</a:t>
            </a:r>
            <a:r>
              <a:rPr lang="en-US" sz="1100" dirty="0" smtClean="0">
                <a:latin typeface="Consolas" pitchFamily="49" charset="0"/>
                <a:cs typeface="Consolas" pitchFamily="49" charset="0"/>
              </a:rPr>
              <a:t>);</a:t>
            </a:r>
            <a:br>
              <a:rPr lang="en-US" sz="1100" dirty="0" smtClean="0">
                <a:latin typeface="Consolas" pitchFamily="49" charset="0"/>
                <a:cs typeface="Consolas" pitchFamily="49" charset="0"/>
              </a:rPr>
            </a:br>
            <a:r>
              <a:rPr lang="en-US" sz="1100" dirty="0" smtClean="0">
                <a:latin typeface="Consolas" pitchFamily="49" charset="0"/>
                <a:cs typeface="Consolas" pitchFamily="49" charset="0"/>
              </a:rPr>
              <a:t>	bigblock=unescape(</a:t>
            </a:r>
            <a:r>
              <a:rPr lang="en-US" sz="1100" dirty="0" smtClean="0">
                <a:solidFill>
                  <a:srgbClr val="0066FF"/>
                </a:solidFill>
                <a:latin typeface="Consolas" pitchFamily="49" charset="0"/>
                <a:cs typeface="Consolas" pitchFamily="49" charset="0"/>
              </a:rPr>
              <a:t>“%u0D0D%u0D0D”</a:t>
            </a:r>
            <a:r>
              <a:rPr lang="en-US" sz="1100" dirty="0" smtClean="0">
                <a:latin typeface="Consolas" pitchFamily="49" charset="0"/>
                <a:cs typeface="Consolas" pitchFamily="49" charset="0"/>
              </a:rPr>
              <a:t>);</a:t>
            </a:r>
            <a:br>
              <a:rPr lang="en-US" sz="1100" dirty="0" smtClean="0">
                <a:latin typeface="Consolas" pitchFamily="49" charset="0"/>
                <a:cs typeface="Consolas" pitchFamily="49" charset="0"/>
              </a:rPr>
            </a:br>
            <a:r>
              <a:rPr lang="en-US" sz="1100" dirty="0" smtClean="0">
                <a:latin typeface="Consolas" pitchFamily="49" charset="0"/>
                <a:cs typeface="Consolas" pitchFamily="49" charset="0"/>
              </a:rPr>
              <a:t>	headersize=20;shellcodesize=headersize+shellcode.length;</a:t>
            </a:r>
            <a:br>
              <a:rPr lang="en-US" sz="1100" dirty="0" smtClean="0">
                <a:latin typeface="Consolas" pitchFamily="49" charset="0"/>
                <a:cs typeface="Consolas" pitchFamily="49" charset="0"/>
              </a:rPr>
            </a:br>
            <a:r>
              <a:rPr lang="en-US" sz="1100" dirty="0" smtClean="0">
                <a:latin typeface="Consolas" pitchFamily="49" charset="0"/>
                <a:cs typeface="Consolas" pitchFamily="49" charset="0"/>
              </a:rPr>
              <a:t>	</a:t>
            </a:r>
            <a:r>
              <a:rPr lang="en-US" sz="1100" b="1" dirty="0" smtClean="0">
                <a:solidFill>
                  <a:srgbClr val="A50021"/>
                </a:solidFill>
                <a:latin typeface="Consolas" pitchFamily="49" charset="0"/>
                <a:cs typeface="Consolas" pitchFamily="49" charset="0"/>
              </a:rPr>
              <a:t>while</a:t>
            </a:r>
            <a:r>
              <a:rPr lang="en-US" sz="1100" dirty="0" smtClean="0">
                <a:latin typeface="Consolas" pitchFamily="49" charset="0"/>
                <a:cs typeface="Consolas" pitchFamily="49" charset="0"/>
              </a:rPr>
              <a:t>(bigblock.length&lt;shellcodesize){bigblock+=bigblock;}</a:t>
            </a:r>
            <a:br>
              <a:rPr lang="en-US" sz="1100" dirty="0" smtClean="0">
                <a:latin typeface="Consolas" pitchFamily="49" charset="0"/>
                <a:cs typeface="Consolas" pitchFamily="49" charset="0"/>
              </a:rPr>
            </a:br>
            <a:r>
              <a:rPr lang="en-US" sz="1100" dirty="0" smtClean="0">
                <a:latin typeface="Consolas" pitchFamily="49" charset="0"/>
                <a:cs typeface="Consolas" pitchFamily="49" charset="0"/>
              </a:rPr>
              <a:t>	heapshell=bigblock.substring(0,shellcodesize);</a:t>
            </a:r>
            <a:br>
              <a:rPr lang="en-US" sz="1100" dirty="0" smtClean="0">
                <a:latin typeface="Consolas" pitchFamily="49" charset="0"/>
                <a:cs typeface="Consolas" pitchFamily="49" charset="0"/>
              </a:rPr>
            </a:br>
            <a:r>
              <a:rPr lang="en-US" sz="1100" dirty="0" smtClean="0">
                <a:latin typeface="Consolas" pitchFamily="49" charset="0"/>
                <a:cs typeface="Consolas" pitchFamily="49" charset="0"/>
              </a:rPr>
              <a:t>	nopsled=bigblock.substring(0,bigblock.length-shellcodesize);</a:t>
            </a:r>
            <a:br>
              <a:rPr lang="en-US" sz="1100" dirty="0" smtClean="0">
                <a:latin typeface="Consolas" pitchFamily="49" charset="0"/>
                <a:cs typeface="Consolas" pitchFamily="49" charset="0"/>
              </a:rPr>
            </a:br>
            <a:r>
              <a:rPr lang="en-US" sz="1100" dirty="0" smtClean="0">
                <a:latin typeface="Consolas" pitchFamily="49" charset="0"/>
                <a:cs typeface="Consolas" pitchFamily="49" charset="0"/>
              </a:rPr>
              <a:t>	</a:t>
            </a:r>
            <a:r>
              <a:rPr lang="en-US" sz="1100" b="1" dirty="0" smtClean="0">
                <a:solidFill>
                  <a:srgbClr val="C00000"/>
                </a:solidFill>
                <a:latin typeface="Consolas" pitchFamily="49" charset="0"/>
                <a:cs typeface="Consolas" pitchFamily="49" charset="0"/>
              </a:rPr>
              <a:t>while</a:t>
            </a:r>
            <a:r>
              <a:rPr lang="en-US" sz="1100" dirty="0" smtClean="0">
                <a:latin typeface="Consolas" pitchFamily="49" charset="0"/>
                <a:cs typeface="Consolas" pitchFamily="49" charset="0"/>
              </a:rPr>
              <a:t>(nopsled.length+shellcodesize&lt;0×25000){nopsled=nopsled+nopsled+heapshell}</a:t>
            </a:r>
          </a:p>
          <a:p>
            <a:pPr marL="0" indent="0">
              <a:lnSpc>
                <a:spcPct val="100000"/>
              </a:lnSpc>
              <a:spcBef>
                <a:spcPts val="200"/>
              </a:spcBef>
              <a:buNone/>
            </a:pPr>
            <a:r>
              <a:rPr lang="en-US" sz="1100" dirty="0" smtClean="0">
                <a:latin typeface="Consolas" pitchFamily="49" charset="0"/>
                <a:cs typeface="Consolas" pitchFamily="49" charset="0"/>
              </a:rPr>
              <a:t>	</a:t>
            </a:r>
          </a:p>
          <a:p>
            <a:pPr marL="0" indent="0">
              <a:lnSpc>
                <a:spcPct val="100000"/>
              </a:lnSpc>
              <a:spcBef>
                <a:spcPts val="200"/>
              </a:spcBef>
              <a:buNone/>
            </a:pPr>
            <a:r>
              <a:rPr lang="en-US" sz="2400" dirty="0" smtClean="0">
                <a:solidFill>
                  <a:srgbClr val="FF0000"/>
                </a:solidFill>
                <a:latin typeface="Calibri" pitchFamily="34" charset="0"/>
                <a:cs typeface="Calibri" pitchFamily="34" charset="0"/>
              </a:rPr>
              <a:t>	// Spray</a:t>
            </a:r>
            <a:endParaRPr lang="en-US" sz="1100" dirty="0" smtClean="0">
              <a:latin typeface="Consolas" pitchFamily="49" charset="0"/>
              <a:cs typeface="Consolas" pitchFamily="49" charset="0"/>
            </a:endParaRPr>
          </a:p>
          <a:p>
            <a:pPr marL="0" indent="0">
              <a:lnSpc>
                <a:spcPct val="100000"/>
              </a:lnSpc>
              <a:spcBef>
                <a:spcPts val="200"/>
              </a:spcBef>
              <a:buNone/>
            </a:pPr>
            <a:r>
              <a:rPr lang="en-US" sz="1100" b="1" dirty="0">
                <a:solidFill>
                  <a:srgbClr val="C00000"/>
                </a:solidFill>
                <a:latin typeface="Consolas" pitchFamily="49" charset="0"/>
                <a:cs typeface="Consolas" pitchFamily="49" charset="0"/>
              </a:rPr>
              <a:t>	</a:t>
            </a:r>
            <a:r>
              <a:rPr lang="en-US" sz="1100" b="1" dirty="0" smtClean="0">
                <a:solidFill>
                  <a:srgbClr val="C00000"/>
                </a:solidFill>
                <a:latin typeface="Consolas" pitchFamily="49" charset="0"/>
                <a:cs typeface="Consolas" pitchFamily="49" charset="0"/>
              </a:rPr>
              <a:t>var </a:t>
            </a:r>
            <a:r>
              <a:rPr lang="en-US" sz="1100" dirty="0" smtClean="0">
                <a:latin typeface="Consolas" pitchFamily="49" charset="0"/>
                <a:cs typeface="Consolas" pitchFamily="49" charset="0"/>
              </a:rPr>
              <a:t>spray=</a:t>
            </a:r>
            <a:r>
              <a:rPr lang="en-US" sz="1100" b="1" dirty="0" smtClean="0">
                <a:solidFill>
                  <a:srgbClr val="C00000"/>
                </a:solidFill>
                <a:latin typeface="Consolas" pitchFamily="49" charset="0"/>
                <a:cs typeface="Consolas" pitchFamily="49" charset="0"/>
              </a:rPr>
              <a:t>new</a:t>
            </a:r>
            <a:r>
              <a:rPr lang="en-US" sz="1100" dirty="0" smtClean="0">
                <a:latin typeface="Consolas" pitchFamily="49" charset="0"/>
                <a:cs typeface="Consolas" pitchFamily="49" charset="0"/>
              </a:rPr>
              <a:t> </a:t>
            </a:r>
            <a:r>
              <a:rPr lang="en-US" sz="1100" dirty="0">
                <a:latin typeface="Consolas" pitchFamily="49" charset="0"/>
                <a:cs typeface="Consolas" pitchFamily="49" charset="0"/>
              </a:rPr>
              <a:t>Array</a:t>
            </a:r>
            <a:r>
              <a:rPr lang="en-US" sz="1100" dirty="0" smtClean="0">
                <a:latin typeface="Consolas" pitchFamily="49" charset="0"/>
                <a:cs typeface="Consolas" pitchFamily="49" charset="0"/>
              </a:rPr>
              <a:t>();</a:t>
            </a:r>
            <a:r>
              <a:rPr lang="en-US" sz="1100" dirty="0">
                <a:latin typeface="Consolas" pitchFamily="49" charset="0"/>
                <a:cs typeface="Consolas" pitchFamily="49" charset="0"/>
              </a:rPr>
              <a:t/>
            </a:r>
            <a:br>
              <a:rPr lang="en-US" sz="1100" dirty="0">
                <a:latin typeface="Consolas" pitchFamily="49" charset="0"/>
                <a:cs typeface="Consolas" pitchFamily="49" charset="0"/>
              </a:rPr>
            </a:br>
            <a:r>
              <a:rPr lang="en-US" sz="1100" dirty="0" smtClean="0">
                <a:latin typeface="Consolas" pitchFamily="49" charset="0"/>
                <a:cs typeface="Consolas" pitchFamily="49" charset="0"/>
              </a:rPr>
              <a:t>	</a:t>
            </a:r>
            <a:r>
              <a:rPr lang="en-US" sz="1100" b="1" dirty="0" smtClean="0">
                <a:solidFill>
                  <a:srgbClr val="C00000"/>
                </a:solidFill>
                <a:latin typeface="Consolas" pitchFamily="49" charset="0"/>
                <a:cs typeface="Consolas" pitchFamily="49" charset="0"/>
              </a:rPr>
              <a:t>for</a:t>
            </a:r>
            <a:r>
              <a:rPr lang="en-US" sz="1100" dirty="0" smtClean="0">
                <a:latin typeface="Consolas" pitchFamily="49" charset="0"/>
                <a:cs typeface="Consolas" pitchFamily="49" charset="0"/>
              </a:rPr>
              <a:t>(i=0;i&lt;500;i</a:t>
            </a:r>
            <a:r>
              <a:rPr lang="en-US" sz="1100" dirty="0">
                <a:latin typeface="Consolas" pitchFamily="49" charset="0"/>
                <a:cs typeface="Consolas" pitchFamily="49" charset="0"/>
              </a:rPr>
              <a:t>++){spray[i]=nopsled+shellcode</a:t>
            </a:r>
            <a:r>
              <a:rPr lang="en-US" sz="1100" dirty="0" smtClean="0">
                <a:latin typeface="Consolas" pitchFamily="49" charset="0"/>
                <a:cs typeface="Consolas" pitchFamily="49" charset="0"/>
              </a:rPr>
              <a:t>;}</a:t>
            </a:r>
            <a:endParaRPr lang="en-US" sz="1100" dirty="0">
              <a:latin typeface="Consolas" pitchFamily="49" charset="0"/>
              <a:cs typeface="Consolas" pitchFamily="49" charset="0"/>
            </a:endParaRPr>
          </a:p>
          <a:p>
            <a:pPr marL="0" indent="0">
              <a:lnSpc>
                <a:spcPct val="100000"/>
              </a:lnSpc>
              <a:spcBef>
                <a:spcPts val="200"/>
              </a:spcBef>
              <a:buNone/>
            </a:pPr>
            <a:endParaRPr lang="en-US" sz="1100" dirty="0" smtClean="0">
              <a:latin typeface="Consolas" pitchFamily="49" charset="0"/>
              <a:cs typeface="Consolas" pitchFamily="49" charset="0"/>
            </a:endParaRPr>
          </a:p>
          <a:p>
            <a:pPr marL="0" indent="0">
              <a:lnSpc>
                <a:spcPct val="100000"/>
              </a:lnSpc>
              <a:spcBef>
                <a:spcPts val="200"/>
              </a:spcBef>
              <a:buNone/>
            </a:pPr>
            <a:r>
              <a:rPr lang="en-US" sz="2400" dirty="0" smtClean="0">
                <a:solidFill>
                  <a:srgbClr val="FF0000"/>
                </a:solidFill>
                <a:latin typeface="Calibri" pitchFamily="34" charset="0"/>
                <a:cs typeface="Calibri" pitchFamily="34" charset="0"/>
              </a:rPr>
              <a:t>	// Trigger</a:t>
            </a:r>
            <a:endParaRPr lang="en-US" sz="1100" dirty="0" smtClean="0">
              <a:latin typeface="Consolas" pitchFamily="49" charset="0"/>
              <a:cs typeface="Consolas" pitchFamily="49" charset="0"/>
            </a:endParaRPr>
          </a:p>
          <a:p>
            <a:pPr marL="0" indent="0">
              <a:lnSpc>
                <a:spcPct val="100000"/>
              </a:lnSpc>
              <a:spcBef>
                <a:spcPts val="200"/>
              </a:spcBef>
              <a:buNone/>
            </a:pPr>
            <a:r>
              <a:rPr lang="en-US" sz="1100" dirty="0" smtClean="0">
                <a:latin typeface="Consolas" pitchFamily="49" charset="0"/>
                <a:cs typeface="Consolas" pitchFamily="49" charset="0"/>
              </a:rPr>
              <a:t>	</a:t>
            </a:r>
            <a:r>
              <a:rPr lang="en-US" sz="1100" b="1" dirty="0" smtClean="0">
                <a:solidFill>
                  <a:srgbClr val="C00000"/>
                </a:solidFill>
                <a:latin typeface="Consolas" pitchFamily="49" charset="0"/>
                <a:cs typeface="Consolas" pitchFamily="49" charset="0"/>
              </a:rPr>
              <a:t>function</a:t>
            </a:r>
            <a:r>
              <a:rPr lang="en-US" sz="1100" dirty="0" smtClean="0">
                <a:latin typeface="Consolas" pitchFamily="49" charset="0"/>
                <a:cs typeface="Consolas" pitchFamily="49" charset="0"/>
              </a:rPr>
              <a:t> </a:t>
            </a:r>
            <a:r>
              <a:rPr lang="en-US" sz="1100" dirty="0">
                <a:latin typeface="Consolas" pitchFamily="49" charset="0"/>
                <a:cs typeface="Consolas" pitchFamily="49" charset="0"/>
              </a:rPr>
              <a:t>trigger(){</a:t>
            </a:r>
            <a:br>
              <a:rPr lang="en-US" sz="1100" dirty="0">
                <a:latin typeface="Consolas" pitchFamily="49" charset="0"/>
                <a:cs typeface="Consolas" pitchFamily="49" charset="0"/>
              </a:rPr>
            </a:br>
            <a:r>
              <a:rPr lang="en-US" sz="1100" dirty="0" smtClean="0">
                <a:latin typeface="Consolas" pitchFamily="49" charset="0"/>
                <a:cs typeface="Consolas" pitchFamily="49" charset="0"/>
              </a:rPr>
              <a:t>	  </a:t>
            </a:r>
            <a:r>
              <a:rPr lang="en-US" sz="1100" b="1" dirty="0" smtClean="0">
                <a:solidFill>
                  <a:srgbClr val="C00000"/>
                </a:solidFill>
                <a:latin typeface="Consolas" pitchFamily="49" charset="0"/>
                <a:cs typeface="Consolas" pitchFamily="49" charset="0"/>
              </a:rPr>
              <a:t>var</a:t>
            </a:r>
            <a:r>
              <a:rPr lang="en-US" sz="1100" dirty="0" smtClean="0">
                <a:latin typeface="Consolas" pitchFamily="49" charset="0"/>
                <a:cs typeface="Consolas" pitchFamily="49" charset="0"/>
              </a:rPr>
              <a:t> </a:t>
            </a:r>
            <a:r>
              <a:rPr lang="en-US" sz="1100" dirty="0">
                <a:latin typeface="Consolas" pitchFamily="49" charset="0"/>
                <a:cs typeface="Consolas" pitchFamily="49" charset="0"/>
              </a:rPr>
              <a:t>varbdy = document.createElement(‘body’);</a:t>
            </a:r>
            <a:br>
              <a:rPr lang="en-US" sz="1100" dirty="0">
                <a:latin typeface="Consolas" pitchFamily="49" charset="0"/>
                <a:cs typeface="Consolas" pitchFamily="49" charset="0"/>
              </a:rPr>
            </a:br>
            <a:r>
              <a:rPr lang="en-US" sz="1100" dirty="0" smtClean="0">
                <a:latin typeface="Consolas" pitchFamily="49" charset="0"/>
                <a:cs typeface="Consolas" pitchFamily="49" charset="0"/>
              </a:rPr>
              <a:t>	  varbdy.addBehavior</a:t>
            </a:r>
            <a:r>
              <a:rPr lang="en-US" sz="1100" dirty="0">
                <a:latin typeface="Consolas" pitchFamily="49" charset="0"/>
                <a:cs typeface="Consolas" pitchFamily="49" charset="0"/>
              </a:rPr>
              <a:t>(‘#default#userData’);</a:t>
            </a:r>
            <a:br>
              <a:rPr lang="en-US" sz="1100" dirty="0">
                <a:latin typeface="Consolas" pitchFamily="49" charset="0"/>
                <a:cs typeface="Consolas" pitchFamily="49" charset="0"/>
              </a:rPr>
            </a:br>
            <a:r>
              <a:rPr lang="en-US" sz="1100" dirty="0" smtClean="0">
                <a:latin typeface="Consolas" pitchFamily="49" charset="0"/>
                <a:cs typeface="Consolas" pitchFamily="49" charset="0"/>
              </a:rPr>
              <a:t>	  document.appendChild(varbdy</a:t>
            </a:r>
            <a:r>
              <a:rPr lang="en-US" sz="1100" dirty="0">
                <a:latin typeface="Consolas" pitchFamily="49" charset="0"/>
                <a:cs typeface="Consolas" pitchFamily="49" charset="0"/>
              </a:rPr>
              <a:t>);</a:t>
            </a:r>
            <a:br>
              <a:rPr lang="en-US" sz="1100" dirty="0">
                <a:latin typeface="Consolas" pitchFamily="49" charset="0"/>
                <a:cs typeface="Consolas" pitchFamily="49" charset="0"/>
              </a:rPr>
            </a:br>
            <a:r>
              <a:rPr lang="en-US" sz="1100" dirty="0" smtClean="0">
                <a:latin typeface="Consolas" pitchFamily="49" charset="0"/>
                <a:cs typeface="Consolas" pitchFamily="49" charset="0"/>
              </a:rPr>
              <a:t>	  </a:t>
            </a:r>
            <a:r>
              <a:rPr lang="en-US" sz="1100" b="1" dirty="0" smtClean="0">
                <a:solidFill>
                  <a:srgbClr val="C00000"/>
                </a:solidFill>
                <a:latin typeface="Consolas" pitchFamily="49" charset="0"/>
                <a:cs typeface="Consolas" pitchFamily="49" charset="0"/>
              </a:rPr>
              <a:t>try</a:t>
            </a:r>
            <a:r>
              <a:rPr lang="en-US" sz="1100" dirty="0" smtClean="0">
                <a:latin typeface="Consolas" pitchFamily="49" charset="0"/>
                <a:cs typeface="Consolas" pitchFamily="49" charset="0"/>
              </a:rPr>
              <a:t> </a:t>
            </a:r>
            <a:r>
              <a:rPr lang="en-US" sz="1100" dirty="0">
                <a:latin typeface="Consolas" pitchFamily="49" charset="0"/>
                <a:cs typeface="Consolas" pitchFamily="49" charset="0"/>
              </a:rPr>
              <a:t>{</a:t>
            </a:r>
            <a:br>
              <a:rPr lang="en-US" sz="1100" dirty="0">
                <a:latin typeface="Consolas" pitchFamily="49" charset="0"/>
                <a:cs typeface="Consolas" pitchFamily="49" charset="0"/>
              </a:rPr>
            </a:br>
            <a:r>
              <a:rPr lang="en-US" sz="1100" dirty="0" smtClean="0">
                <a:latin typeface="Consolas" pitchFamily="49" charset="0"/>
                <a:cs typeface="Consolas" pitchFamily="49" charset="0"/>
              </a:rPr>
              <a:t>	    </a:t>
            </a:r>
            <a:r>
              <a:rPr lang="en-US" sz="1100" b="1" dirty="0" smtClean="0">
                <a:solidFill>
                  <a:srgbClr val="C00000"/>
                </a:solidFill>
                <a:latin typeface="Consolas" pitchFamily="49" charset="0"/>
                <a:cs typeface="Consolas" pitchFamily="49" charset="0"/>
              </a:rPr>
              <a:t>for</a:t>
            </a:r>
            <a:r>
              <a:rPr lang="en-US" sz="1100" dirty="0" smtClean="0">
                <a:latin typeface="Consolas" pitchFamily="49" charset="0"/>
                <a:cs typeface="Consolas" pitchFamily="49" charset="0"/>
              </a:rPr>
              <a:t> </a:t>
            </a:r>
            <a:r>
              <a:rPr lang="en-US" sz="1100" dirty="0">
                <a:latin typeface="Consolas" pitchFamily="49" charset="0"/>
                <a:cs typeface="Consolas" pitchFamily="49" charset="0"/>
              </a:rPr>
              <a:t>(iter=0; iter&lt;10; iter++) {</a:t>
            </a:r>
            <a:br>
              <a:rPr lang="en-US" sz="1100" dirty="0">
                <a:latin typeface="Consolas" pitchFamily="49" charset="0"/>
                <a:cs typeface="Consolas" pitchFamily="49" charset="0"/>
              </a:rPr>
            </a:br>
            <a:r>
              <a:rPr lang="en-US" sz="1100" dirty="0" smtClean="0">
                <a:latin typeface="Consolas" pitchFamily="49" charset="0"/>
                <a:cs typeface="Consolas" pitchFamily="49" charset="0"/>
              </a:rPr>
              <a:t>	      varbdy.setAttribute</a:t>
            </a:r>
            <a:r>
              <a:rPr lang="en-US" sz="1100" dirty="0">
                <a:latin typeface="Consolas" pitchFamily="49" charset="0"/>
                <a:cs typeface="Consolas" pitchFamily="49" charset="0"/>
              </a:rPr>
              <a:t>(‘s’,window);</a:t>
            </a:r>
            <a:br>
              <a:rPr lang="en-US" sz="1100" dirty="0">
                <a:latin typeface="Consolas" pitchFamily="49" charset="0"/>
                <a:cs typeface="Consolas" pitchFamily="49" charset="0"/>
              </a:rPr>
            </a:br>
            <a:r>
              <a:rPr lang="en-US" sz="1100" dirty="0" smtClean="0">
                <a:latin typeface="Consolas" pitchFamily="49" charset="0"/>
                <a:cs typeface="Consolas" pitchFamily="49" charset="0"/>
              </a:rPr>
              <a:t>	    }</a:t>
            </a:r>
            <a:r>
              <a:rPr lang="en-US" sz="1100" dirty="0">
                <a:latin typeface="Consolas" pitchFamily="49" charset="0"/>
                <a:cs typeface="Consolas" pitchFamily="49" charset="0"/>
              </a:rPr>
              <a:t/>
            </a:r>
            <a:br>
              <a:rPr lang="en-US" sz="1100" dirty="0">
                <a:latin typeface="Consolas" pitchFamily="49" charset="0"/>
                <a:cs typeface="Consolas" pitchFamily="49" charset="0"/>
              </a:rPr>
            </a:br>
            <a:r>
              <a:rPr lang="en-US" sz="1100" dirty="0" smtClean="0">
                <a:latin typeface="Consolas" pitchFamily="49" charset="0"/>
                <a:cs typeface="Consolas" pitchFamily="49" charset="0"/>
              </a:rPr>
              <a:t>	  } </a:t>
            </a:r>
            <a:r>
              <a:rPr lang="en-US" sz="1100" b="1" dirty="0">
                <a:solidFill>
                  <a:srgbClr val="C00000"/>
                </a:solidFill>
                <a:latin typeface="Consolas" pitchFamily="49" charset="0"/>
                <a:cs typeface="Consolas" pitchFamily="49" charset="0"/>
              </a:rPr>
              <a:t>catch(e</a:t>
            </a:r>
            <a:r>
              <a:rPr lang="en-US" sz="1100" dirty="0">
                <a:latin typeface="Consolas" pitchFamily="49" charset="0"/>
                <a:cs typeface="Consolas" pitchFamily="49" charset="0"/>
              </a:rPr>
              <a:t>){ }</a:t>
            </a:r>
            <a:br>
              <a:rPr lang="en-US" sz="1100" dirty="0">
                <a:latin typeface="Consolas" pitchFamily="49" charset="0"/>
                <a:cs typeface="Consolas" pitchFamily="49" charset="0"/>
              </a:rPr>
            </a:br>
            <a:r>
              <a:rPr lang="en-US" sz="1100" dirty="0" smtClean="0">
                <a:latin typeface="Consolas" pitchFamily="49" charset="0"/>
                <a:cs typeface="Consolas" pitchFamily="49" charset="0"/>
              </a:rPr>
              <a:t>	  window.status</a:t>
            </a:r>
            <a:r>
              <a:rPr lang="en-US" sz="1100" dirty="0">
                <a:latin typeface="Consolas" pitchFamily="49" charset="0"/>
                <a:cs typeface="Consolas" pitchFamily="49" charset="0"/>
              </a:rPr>
              <a:t>+=”;</a:t>
            </a:r>
            <a:br>
              <a:rPr lang="en-US" sz="1100" dirty="0">
                <a:latin typeface="Consolas" pitchFamily="49" charset="0"/>
                <a:cs typeface="Consolas" pitchFamily="49" charset="0"/>
              </a:rPr>
            </a:br>
            <a:r>
              <a:rPr lang="en-US" sz="1100" dirty="0" smtClean="0">
                <a:latin typeface="Consolas" pitchFamily="49" charset="0"/>
                <a:cs typeface="Consolas" pitchFamily="49" charset="0"/>
              </a:rPr>
              <a:t>	}</a:t>
            </a:r>
            <a:r>
              <a:rPr lang="en-US" sz="1100" dirty="0">
                <a:latin typeface="Consolas" pitchFamily="49" charset="0"/>
                <a:cs typeface="Consolas" pitchFamily="49" charset="0"/>
              </a:rPr>
              <a:t/>
            </a:r>
            <a:br>
              <a:rPr lang="en-US" sz="1100" dirty="0">
                <a:latin typeface="Consolas" pitchFamily="49" charset="0"/>
                <a:cs typeface="Consolas" pitchFamily="49" charset="0"/>
              </a:rPr>
            </a:br>
            <a:r>
              <a:rPr lang="en-US" sz="1100" dirty="0" smtClean="0">
                <a:latin typeface="Consolas" pitchFamily="49" charset="0"/>
                <a:cs typeface="Consolas" pitchFamily="49" charset="0"/>
              </a:rPr>
              <a:t>	document.getElementById</a:t>
            </a:r>
            <a:r>
              <a:rPr lang="en-US" sz="1100" dirty="0">
                <a:latin typeface="Consolas" pitchFamily="49" charset="0"/>
                <a:cs typeface="Consolas" pitchFamily="49" charset="0"/>
              </a:rPr>
              <a:t>(‘butid’).onclick();</a:t>
            </a:r>
            <a:br>
              <a:rPr lang="en-US" sz="1100" dirty="0">
                <a:latin typeface="Consolas" pitchFamily="49" charset="0"/>
                <a:cs typeface="Consolas" pitchFamily="49" charset="0"/>
              </a:rPr>
            </a:br>
            <a:r>
              <a:rPr lang="en-US" sz="1100" dirty="0">
                <a:latin typeface="Consolas" pitchFamily="49" charset="0"/>
                <a:cs typeface="Consolas" pitchFamily="49" charset="0"/>
              </a:rPr>
              <a:t/>
            </a:r>
            <a:br>
              <a:rPr lang="en-US" sz="1100" dirty="0">
                <a:latin typeface="Consolas" pitchFamily="49" charset="0"/>
                <a:cs typeface="Consolas" pitchFamily="49" charset="0"/>
              </a:rPr>
            </a:br>
            <a:endParaRPr lang="en-US" sz="1100" dirty="0">
              <a:latin typeface="Consolas" pitchFamily="49" charset="0"/>
              <a:cs typeface="Consolas" pitchFamily="49" charset="0"/>
            </a:endParaRPr>
          </a:p>
        </p:txBody>
      </p:sp>
      <p:sp>
        <p:nvSpPr>
          <p:cNvPr id="9" name="tokens1" title="tokens1"/>
          <p:cNvSpPr txBox="1">
            <a:spLocks/>
          </p:cNvSpPr>
          <p:nvPr/>
        </p:nvSpPr>
        <p:spPr>
          <a:xfrm>
            <a:off x="457198" y="152400"/>
            <a:ext cx="81248252" cy="6400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0"/>
              </a:spcBef>
              <a:buFont typeface="Arial" pitchFamily="34" charset="0"/>
              <a:buNone/>
            </a:pPr>
            <a:endParaRPr lang="en-US" sz="1100" b="1" dirty="0" smtClean="0">
              <a:latin typeface="Consolas" pitchFamily="49" charset="0"/>
              <a:cs typeface="Consolas" pitchFamily="49" charset="0"/>
            </a:endParaRPr>
          </a:p>
          <a:p>
            <a:pPr marL="0" indent="0">
              <a:spcBef>
                <a:spcPts val="200"/>
              </a:spcBef>
              <a:buFont typeface="Arial" pitchFamily="34" charset="0"/>
              <a:buNone/>
            </a:pPr>
            <a:r>
              <a:rPr lang="en-US" sz="1100" b="1" dirty="0" smtClean="0">
                <a:latin typeface="Consolas" pitchFamily="49" charset="0"/>
                <a:cs typeface="Consolas" pitchFamily="49" charset="0"/>
              </a:rPr>
              <a:t/>
            </a:r>
            <a:br>
              <a:rPr lang="en-US" sz="1100" b="1" dirty="0" smtClean="0">
                <a:latin typeface="Consolas" pitchFamily="49" charset="0"/>
                <a:cs typeface="Consolas" pitchFamily="49" charset="0"/>
              </a:rPr>
            </a:br>
            <a:endParaRPr lang="en-US" sz="1100" b="1" dirty="0" smtClean="0">
              <a:latin typeface="Consolas" pitchFamily="49" charset="0"/>
              <a:cs typeface="Consolas" pitchFamily="49" charset="0"/>
            </a:endParaRPr>
          </a:p>
          <a:p>
            <a:pPr marL="0" indent="0">
              <a:spcBef>
                <a:spcPts val="200"/>
              </a:spcBef>
              <a:buFont typeface="Arial" pitchFamily="34" charset="0"/>
              <a:buNone/>
            </a:pPr>
            <a:endParaRPr lang="en-US" sz="1100" b="1" dirty="0" smtClean="0">
              <a:latin typeface="Consolas" pitchFamily="49" charset="0"/>
              <a:cs typeface="Consolas" pitchFamily="49" charset="0"/>
            </a:endParaRPr>
          </a:p>
          <a:p>
            <a:pPr marL="0" indent="0">
              <a:spcBef>
                <a:spcPts val="200"/>
              </a:spcBef>
              <a:buFont typeface="Arial" pitchFamily="34" charset="0"/>
              <a:buNone/>
            </a:pPr>
            <a:endParaRPr lang="en-US" sz="2400" b="1" dirty="0" smtClean="0">
              <a:solidFill>
                <a:srgbClr val="FF0000"/>
              </a:solidFill>
              <a:latin typeface="Calibri" pitchFamily="34" charset="0"/>
              <a:cs typeface="Calibri" pitchFamily="34" charset="0"/>
            </a:endParaRPr>
          </a:p>
          <a:p>
            <a:pPr marL="0" indent="0">
              <a:spcBef>
                <a:spcPts val="200"/>
              </a:spcBef>
              <a:buFont typeface="Arial" pitchFamily="34" charset="0"/>
              <a:buNone/>
            </a:pPr>
            <a:r>
              <a:rPr lang="en-US" sz="1100" b="1" dirty="0" smtClean="0">
                <a:solidFill>
                  <a:srgbClr val="C00000"/>
                </a:solidFill>
                <a:latin typeface="Consolas" pitchFamily="49" charset="0"/>
                <a:cs typeface="Consolas" pitchFamily="49" charset="0"/>
              </a:rPr>
              <a:t>	    </a:t>
            </a:r>
            <a:r>
              <a:rPr lang="en-US" sz="1100" b="1" dirty="0" smtClean="0">
                <a:latin typeface="Consolas" pitchFamily="49" charset="0"/>
                <a:cs typeface="Consolas" pitchFamily="49" charset="0"/>
              </a:rPr>
              <a:t>shellcode unescape</a:t>
            </a:r>
            <a:br>
              <a:rPr lang="en-US" sz="1100" b="1" dirty="0" smtClean="0">
                <a:latin typeface="Consolas" pitchFamily="49" charset="0"/>
                <a:cs typeface="Consolas" pitchFamily="49" charset="0"/>
              </a:rPr>
            </a:br>
            <a:r>
              <a:rPr lang="en-US" sz="1100" b="1" dirty="0" smtClean="0">
                <a:latin typeface="Consolas" pitchFamily="49" charset="0"/>
                <a:cs typeface="Consolas" pitchFamily="49" charset="0"/>
              </a:rPr>
              <a:t>	bigblock unescape  </a:t>
            </a:r>
            <a:r>
              <a:rPr lang="en-US" sz="1100" b="1" dirty="0" smtClean="0">
                <a:solidFill>
                  <a:srgbClr val="0066FF"/>
                </a:solidFill>
                <a:latin typeface="Consolas" pitchFamily="49" charset="0"/>
                <a:cs typeface="Consolas" pitchFamily="49" charset="0"/>
              </a:rPr>
              <a:t>%u0D0D%u0D0D</a:t>
            </a:r>
            <a:r>
              <a:rPr lang="en-US" sz="1100" b="1" dirty="0" smtClean="0">
                <a:latin typeface="Consolas" pitchFamily="49" charset="0"/>
                <a:cs typeface="Consolas" pitchFamily="49" charset="0"/>
              </a:rPr>
              <a:t/>
            </a:r>
            <a:br>
              <a:rPr lang="en-US" sz="1100" b="1" dirty="0" smtClean="0">
                <a:latin typeface="Consolas" pitchFamily="49" charset="0"/>
                <a:cs typeface="Consolas" pitchFamily="49" charset="0"/>
              </a:rPr>
            </a:br>
            <a:r>
              <a:rPr lang="en-US" sz="1100" b="1" dirty="0" smtClean="0">
                <a:latin typeface="Consolas" pitchFamily="49" charset="0"/>
                <a:cs typeface="Consolas" pitchFamily="49" charset="0"/>
              </a:rPr>
              <a:t>	              shellcodesize            shellcode.length</a:t>
            </a:r>
            <a:br>
              <a:rPr lang="en-US" sz="1100" b="1" dirty="0" smtClean="0">
                <a:latin typeface="Consolas" pitchFamily="49" charset="0"/>
                <a:cs typeface="Consolas" pitchFamily="49" charset="0"/>
              </a:rPr>
            </a:br>
            <a:r>
              <a:rPr lang="en-US" sz="1100" b="1" dirty="0" smtClean="0">
                <a:latin typeface="Consolas" pitchFamily="49" charset="0"/>
                <a:cs typeface="Consolas" pitchFamily="49" charset="0"/>
              </a:rPr>
              <a:t/>
            </a:r>
            <a:br>
              <a:rPr lang="en-US" sz="1100" b="1" dirty="0" smtClean="0">
                <a:latin typeface="Consolas" pitchFamily="49" charset="0"/>
                <a:cs typeface="Consolas" pitchFamily="49" charset="0"/>
              </a:rPr>
            </a:br>
            <a:r>
              <a:rPr lang="en-US" sz="1100" b="1" dirty="0" smtClean="0">
                <a:latin typeface="Consolas" pitchFamily="49" charset="0"/>
                <a:cs typeface="Consolas" pitchFamily="49" charset="0"/>
              </a:rPr>
              <a:t>	          bigblock.substring   shellcodesize</a:t>
            </a:r>
            <a:br>
              <a:rPr lang="en-US" sz="1100" b="1" dirty="0" smtClean="0">
                <a:latin typeface="Consolas" pitchFamily="49" charset="0"/>
                <a:cs typeface="Consolas" pitchFamily="49" charset="0"/>
              </a:rPr>
            </a:br>
            <a:r>
              <a:rPr lang="en-US" sz="1100" b="1" dirty="0" smtClean="0">
                <a:latin typeface="Consolas" pitchFamily="49" charset="0"/>
                <a:cs typeface="Consolas" pitchFamily="49" charset="0"/>
              </a:rPr>
              <a:t>	nopsled bigblock.substring   bigblock.length shellcodesize</a:t>
            </a:r>
            <a:br>
              <a:rPr lang="en-US" sz="1100" b="1" dirty="0" smtClean="0">
                <a:latin typeface="Consolas" pitchFamily="49" charset="0"/>
                <a:cs typeface="Consolas" pitchFamily="49" charset="0"/>
              </a:rPr>
            </a:br>
            <a:r>
              <a:rPr lang="en-US" sz="1100" b="1" dirty="0" smtClean="0">
                <a:latin typeface="Consolas" pitchFamily="49" charset="0"/>
                <a:cs typeface="Consolas" pitchFamily="49" charset="0"/>
              </a:rPr>
              <a:t>	      nopsled.length shellcodesize          nopsled nopsled nopsled heapshell</a:t>
            </a:r>
          </a:p>
          <a:p>
            <a:pPr marL="0" indent="0">
              <a:spcBef>
                <a:spcPts val="200"/>
              </a:spcBef>
              <a:buFont typeface="Arial" pitchFamily="34" charset="0"/>
              <a:buNone/>
            </a:pPr>
            <a:r>
              <a:rPr lang="en-US" sz="1100" b="1" dirty="0" smtClean="0">
                <a:latin typeface="Consolas" pitchFamily="49" charset="0"/>
                <a:cs typeface="Consolas" pitchFamily="49" charset="0"/>
              </a:rPr>
              <a:t>	</a:t>
            </a:r>
          </a:p>
          <a:p>
            <a:pPr marL="0" indent="0">
              <a:spcBef>
                <a:spcPts val="200"/>
              </a:spcBef>
              <a:buFont typeface="Arial" pitchFamily="34" charset="0"/>
              <a:buNone/>
            </a:pPr>
            <a:endParaRPr lang="en-US" sz="1100" b="1" dirty="0" smtClean="0">
              <a:latin typeface="Consolas" pitchFamily="49" charset="0"/>
              <a:cs typeface="Consolas" pitchFamily="49" charset="0"/>
            </a:endParaRPr>
          </a:p>
          <a:p>
            <a:pPr marL="0" indent="0">
              <a:spcBef>
                <a:spcPts val="200"/>
              </a:spcBef>
              <a:buFont typeface="Arial" pitchFamily="34" charset="0"/>
              <a:buNone/>
            </a:pPr>
            <a:endParaRPr lang="en-US" sz="1100" b="1" dirty="0" smtClean="0">
              <a:latin typeface="Consolas" pitchFamily="49" charset="0"/>
              <a:cs typeface="Consolas" pitchFamily="49" charset="0"/>
            </a:endParaRPr>
          </a:p>
          <a:p>
            <a:pPr marL="0" indent="0">
              <a:spcBef>
                <a:spcPts val="200"/>
              </a:spcBef>
              <a:buFont typeface="Arial" pitchFamily="34" charset="0"/>
              <a:buNone/>
            </a:pPr>
            <a:r>
              <a:rPr lang="en-US" sz="1100" b="1" dirty="0" smtClean="0">
                <a:solidFill>
                  <a:srgbClr val="C00000"/>
                </a:solidFill>
                <a:latin typeface="Consolas" pitchFamily="49" charset="0"/>
                <a:cs typeface="Consolas" pitchFamily="49" charset="0"/>
              </a:rPr>
              <a:t>	    </a:t>
            </a:r>
            <a:r>
              <a:rPr lang="en-US" sz="1100" b="1" dirty="0" smtClean="0">
                <a:latin typeface="Consolas" pitchFamily="49" charset="0"/>
                <a:cs typeface="Consolas" pitchFamily="49" charset="0"/>
              </a:rPr>
              <a:t>spray</a:t>
            </a:r>
            <a:br>
              <a:rPr lang="en-US" sz="1100" b="1" dirty="0" smtClean="0">
                <a:latin typeface="Consolas" pitchFamily="49" charset="0"/>
                <a:cs typeface="Consolas" pitchFamily="49" charset="0"/>
              </a:rPr>
            </a:br>
            <a:r>
              <a:rPr lang="en-US" sz="1100" b="1" dirty="0" smtClean="0">
                <a:latin typeface="Consolas" pitchFamily="49" charset="0"/>
                <a:cs typeface="Consolas" pitchFamily="49" charset="0"/>
              </a:rPr>
              <a:t>	                   spray    nopsled shellcode</a:t>
            </a:r>
          </a:p>
          <a:p>
            <a:pPr marL="0" indent="0">
              <a:spcBef>
                <a:spcPts val="200"/>
              </a:spcBef>
              <a:buFont typeface="Arial" pitchFamily="34" charset="0"/>
              <a:buNone/>
            </a:pPr>
            <a:endParaRPr lang="en-US" sz="1100" b="1" dirty="0" smtClean="0">
              <a:latin typeface="Consolas" pitchFamily="49" charset="0"/>
              <a:cs typeface="Consolas" pitchFamily="49" charset="0"/>
            </a:endParaRPr>
          </a:p>
          <a:p>
            <a:pPr marL="0" indent="0">
              <a:spcBef>
                <a:spcPts val="200"/>
              </a:spcBef>
              <a:buFont typeface="Arial" pitchFamily="34" charset="0"/>
              <a:buNone/>
            </a:pPr>
            <a:endParaRPr lang="en-US" sz="1100" b="1" dirty="0" smtClean="0">
              <a:latin typeface="Consolas" pitchFamily="49" charset="0"/>
              <a:cs typeface="Consolas" pitchFamily="49" charset="0"/>
            </a:endParaRPr>
          </a:p>
          <a:p>
            <a:pPr marL="0" indent="0">
              <a:spcBef>
                <a:spcPts val="200"/>
              </a:spcBef>
              <a:buFont typeface="Arial" pitchFamily="34" charset="0"/>
              <a:buNone/>
            </a:pPr>
            <a:endParaRPr lang="en-US" sz="1100" b="1" dirty="0" smtClean="0">
              <a:latin typeface="Consolas" pitchFamily="49" charset="0"/>
              <a:cs typeface="Consolas" pitchFamily="49" charset="0"/>
            </a:endParaRPr>
          </a:p>
          <a:p>
            <a:pPr marL="0" indent="0">
              <a:spcBef>
                <a:spcPts val="200"/>
              </a:spcBef>
              <a:buFont typeface="Arial" pitchFamily="34" charset="0"/>
              <a:buNone/>
            </a:pPr>
            <a:r>
              <a:rPr lang="en-US" sz="1100" b="1" dirty="0" smtClean="0">
                <a:latin typeface="Consolas" pitchFamily="49" charset="0"/>
                <a:cs typeface="Consolas" pitchFamily="49" charset="0"/>
              </a:rPr>
              <a:t/>
            </a:r>
            <a:br>
              <a:rPr lang="en-US" sz="1100" b="1" dirty="0" smtClean="0">
                <a:latin typeface="Consolas" pitchFamily="49" charset="0"/>
                <a:cs typeface="Consolas" pitchFamily="49" charset="0"/>
              </a:rPr>
            </a:br>
            <a:r>
              <a:rPr lang="en-US" sz="1100" b="1" dirty="0" smtClean="0">
                <a:latin typeface="Consolas" pitchFamily="49" charset="0"/>
                <a:cs typeface="Consolas" pitchFamily="49" charset="0"/>
              </a:rPr>
              <a:t/>
            </a:r>
            <a:br>
              <a:rPr lang="en-US" sz="1100" b="1" dirty="0" smtClean="0">
                <a:latin typeface="Consolas" pitchFamily="49" charset="0"/>
                <a:cs typeface="Consolas" pitchFamily="49" charset="0"/>
              </a:rPr>
            </a:br>
            <a:r>
              <a:rPr lang="en-US" sz="1100" b="1" dirty="0" smtClean="0">
                <a:latin typeface="Consolas" pitchFamily="49" charset="0"/>
                <a:cs typeface="Consolas" pitchFamily="49" charset="0"/>
              </a:rPr>
              <a:t>	  varbdy.addBehavior  #default#userData</a:t>
            </a:r>
            <a:br>
              <a:rPr lang="en-US" sz="1100" b="1" dirty="0" smtClean="0">
                <a:latin typeface="Consolas" pitchFamily="49" charset="0"/>
                <a:cs typeface="Consolas" pitchFamily="49" charset="0"/>
              </a:rPr>
            </a:br>
            <a:r>
              <a:rPr lang="en-US" sz="1100" b="1" dirty="0" smtClean="0">
                <a:latin typeface="Consolas" pitchFamily="49" charset="0"/>
                <a:cs typeface="Consolas" pitchFamily="49" charset="0"/>
              </a:rPr>
              <a:t>	  document.appendChild varbdy</a:t>
            </a:r>
            <a:br>
              <a:rPr lang="en-US" sz="1100" b="1" dirty="0" smtClean="0">
                <a:latin typeface="Consolas" pitchFamily="49" charset="0"/>
                <a:cs typeface="Consolas" pitchFamily="49" charset="0"/>
              </a:rPr>
            </a:br>
            <a:r>
              <a:rPr lang="en-US" sz="1100" b="1" dirty="0" smtClean="0">
                <a:latin typeface="Consolas" pitchFamily="49" charset="0"/>
                <a:cs typeface="Consolas" pitchFamily="49" charset="0"/>
              </a:rPr>
              <a:t/>
            </a:r>
            <a:br>
              <a:rPr lang="en-US" sz="1100" b="1" dirty="0" smtClean="0">
                <a:latin typeface="Consolas" pitchFamily="49" charset="0"/>
                <a:cs typeface="Consolas" pitchFamily="49" charset="0"/>
              </a:rPr>
            </a:br>
            <a:r>
              <a:rPr lang="en-US" sz="1100" b="1" dirty="0" smtClean="0">
                <a:latin typeface="Consolas" pitchFamily="49" charset="0"/>
                <a:cs typeface="Consolas" pitchFamily="49" charset="0"/>
              </a:rPr>
              <a:t/>
            </a:r>
            <a:br>
              <a:rPr lang="en-US" sz="1100" b="1" dirty="0" smtClean="0">
                <a:latin typeface="Consolas" pitchFamily="49" charset="0"/>
                <a:cs typeface="Consolas" pitchFamily="49" charset="0"/>
              </a:rPr>
            </a:br>
            <a:r>
              <a:rPr lang="en-US" sz="1100" b="1" dirty="0" smtClean="0">
                <a:latin typeface="Consolas" pitchFamily="49" charset="0"/>
                <a:cs typeface="Consolas" pitchFamily="49" charset="0"/>
              </a:rPr>
              <a:t>	      varbdy.setAttribute</a:t>
            </a:r>
            <a:br>
              <a:rPr lang="en-US" sz="1100" b="1" dirty="0" smtClean="0">
                <a:latin typeface="Consolas" pitchFamily="49" charset="0"/>
                <a:cs typeface="Consolas" pitchFamily="49" charset="0"/>
              </a:rPr>
            </a:br>
            <a:r>
              <a:rPr lang="en-US" sz="1100" b="1" dirty="0" smtClean="0">
                <a:latin typeface="Consolas" pitchFamily="49" charset="0"/>
                <a:cs typeface="Consolas" pitchFamily="49" charset="0"/>
              </a:rPr>
              <a:t/>
            </a:r>
            <a:br>
              <a:rPr lang="en-US" sz="1100" b="1" dirty="0" smtClean="0">
                <a:latin typeface="Consolas" pitchFamily="49" charset="0"/>
                <a:cs typeface="Consolas" pitchFamily="49" charset="0"/>
              </a:rPr>
            </a:br>
            <a:r>
              <a:rPr lang="en-US" sz="1100" b="1" dirty="0" smtClean="0">
                <a:latin typeface="Consolas" pitchFamily="49" charset="0"/>
                <a:cs typeface="Consolas" pitchFamily="49" charset="0"/>
              </a:rPr>
              <a:t/>
            </a:r>
            <a:br>
              <a:rPr lang="en-US" sz="1100" b="1" dirty="0" smtClean="0">
                <a:latin typeface="Consolas" pitchFamily="49" charset="0"/>
                <a:cs typeface="Consolas" pitchFamily="49" charset="0"/>
              </a:rPr>
            </a:br>
            <a:r>
              <a:rPr lang="en-US" sz="1100" b="1" dirty="0" smtClean="0">
                <a:latin typeface="Consolas" pitchFamily="49" charset="0"/>
                <a:cs typeface="Consolas" pitchFamily="49" charset="0"/>
              </a:rPr>
              <a:t/>
            </a:r>
            <a:br>
              <a:rPr lang="en-US" sz="1100" b="1" dirty="0" smtClean="0">
                <a:latin typeface="Consolas" pitchFamily="49" charset="0"/>
                <a:cs typeface="Consolas" pitchFamily="49" charset="0"/>
              </a:rPr>
            </a:br>
            <a:r>
              <a:rPr lang="en-US" sz="1100" b="1" dirty="0" smtClean="0">
                <a:latin typeface="Consolas" pitchFamily="49" charset="0"/>
                <a:cs typeface="Consolas" pitchFamily="49" charset="0"/>
              </a:rPr>
              <a:t/>
            </a:r>
            <a:br>
              <a:rPr lang="en-US" sz="1100" b="1" dirty="0" smtClean="0">
                <a:latin typeface="Consolas" pitchFamily="49" charset="0"/>
                <a:cs typeface="Consolas" pitchFamily="49" charset="0"/>
              </a:rPr>
            </a:br>
            <a:r>
              <a:rPr lang="en-US" sz="1100" b="1" dirty="0" smtClean="0">
                <a:latin typeface="Consolas" pitchFamily="49" charset="0"/>
                <a:cs typeface="Consolas" pitchFamily="49" charset="0"/>
              </a:rPr>
              <a:t>	                         butid</a:t>
            </a:r>
            <a:br>
              <a:rPr lang="en-US" sz="1100" b="1" dirty="0" smtClean="0">
                <a:latin typeface="Consolas" pitchFamily="49" charset="0"/>
                <a:cs typeface="Consolas" pitchFamily="49" charset="0"/>
              </a:rPr>
            </a:br>
            <a:r>
              <a:rPr lang="en-US" sz="1100" b="1" dirty="0" smtClean="0">
                <a:latin typeface="Consolas" pitchFamily="49" charset="0"/>
                <a:cs typeface="Consolas" pitchFamily="49" charset="0"/>
              </a:rPr>
              <a:t/>
            </a:r>
            <a:br>
              <a:rPr lang="en-US" sz="1100" b="1" dirty="0" smtClean="0">
                <a:latin typeface="Consolas" pitchFamily="49" charset="0"/>
                <a:cs typeface="Consolas" pitchFamily="49" charset="0"/>
              </a:rPr>
            </a:br>
            <a:endParaRPr lang="en-US" sz="1100" b="1" dirty="0">
              <a:latin typeface="Consolas" pitchFamily="49" charset="0"/>
              <a:cs typeface="Consolas" pitchFamily="49" charset="0"/>
            </a:endParaRPr>
          </a:p>
        </p:txBody>
      </p:sp>
      <p:sp>
        <p:nvSpPr>
          <p:cNvPr id="8" name="Title 1"/>
          <p:cNvSpPr txBox="1">
            <a:spLocks/>
          </p:cNvSpPr>
          <p:nvPr/>
        </p:nvSpPr>
        <p:spPr>
          <a:xfrm>
            <a:off x="0" y="-76200"/>
            <a:ext cx="8991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err="1" smtClean="0">
                <a:latin typeface="Segoe UI" pitchFamily="34" charset="0"/>
                <a:ea typeface="Segoe UI" pitchFamily="34" charset="0"/>
                <a:cs typeface="Segoe UI" pitchFamily="34" charset="0"/>
              </a:rPr>
              <a:t>Zozzle</a:t>
            </a:r>
            <a:r>
              <a:rPr lang="en-US" sz="4000" b="1" dirty="0" smtClean="0">
                <a:latin typeface="Segoe UI" pitchFamily="34" charset="0"/>
                <a:ea typeface="Segoe UI" pitchFamily="34" charset="0"/>
                <a:cs typeface="Segoe UI" pitchFamily="34" charset="0"/>
              </a:rPr>
              <a:t>: Static/Statistical </a:t>
            </a:r>
            <a:r>
              <a:rPr lang="en-US" sz="4000" b="1" dirty="0" smtClean="0">
                <a:latin typeface="Segoe UI" pitchFamily="34" charset="0"/>
                <a:ea typeface="Segoe UI" pitchFamily="34" charset="0"/>
                <a:cs typeface="Segoe UI" pitchFamily="34" charset="0"/>
              </a:rPr>
              <a:t>Detection</a:t>
            </a:r>
            <a:endParaRPr lang="en-US" sz="4000" b="1" dirty="0">
              <a:latin typeface="Segoe UI" pitchFamily="34" charset="0"/>
              <a:ea typeface="Segoe UI" pitchFamily="34" charset="0"/>
              <a:cs typeface="Segoe UI"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dirty="0" smtClean="0"/>
          </a:p>
        </p:txBody>
      </p:sp>
    </p:spTree>
    <p:extLst>
      <p:ext uri="{BB962C8B-B14F-4D97-AF65-F5344CB8AC3E}">
        <p14:creationId xmlns:p14="http://schemas.microsoft.com/office/powerpoint/2010/main" val="76045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Naïve Bayes </a:t>
            </a:r>
            <a:r>
              <a:rPr lang="en-US" dirty="0" smtClean="0"/>
              <a:t>Classification</a:t>
            </a:r>
            <a:endParaRPr lang="en-US" dirty="0"/>
          </a:p>
        </p:txBody>
      </p:sp>
      <p:sp>
        <p:nvSpPr>
          <p:cNvPr id="15" name="Slide Number Placeholder 14"/>
          <p:cNvSpPr>
            <a:spLocks noGrp="1"/>
          </p:cNvSpPr>
          <p:nvPr>
            <p:ph type="sldNum" sz="quarter" idx="12"/>
          </p:nvPr>
        </p:nvSpPr>
        <p:spPr/>
        <p:txBody>
          <a:bodyPr/>
          <a:lstStyle/>
          <a:p>
            <a:fld id="{A7D733CA-B356-49D5-A97B-A5F72900BA3A}" type="slidenum">
              <a:rPr lang="en-US" smtClean="0"/>
              <a:t>14</a:t>
            </a:fld>
            <a:endParaRPr lang="en-US"/>
          </a:p>
        </p:txBody>
      </p:sp>
      <p:grpSp>
        <p:nvGrpSpPr>
          <p:cNvPr id="95" name="Group 94"/>
          <p:cNvGrpSpPr/>
          <p:nvPr/>
        </p:nvGrpSpPr>
        <p:grpSpPr>
          <a:xfrm>
            <a:off x="4728273" y="2131905"/>
            <a:ext cx="3876675" cy="3313671"/>
            <a:chOff x="5067300" y="2629929"/>
            <a:chExt cx="3876675" cy="3313671"/>
          </a:xfrm>
        </p:grpSpPr>
        <p:sp>
          <p:nvSpPr>
            <p:cNvPr id="63" name="Oval 62"/>
            <p:cNvSpPr/>
            <p:nvPr/>
          </p:nvSpPr>
          <p:spPr>
            <a:xfrm>
              <a:off x="6058801" y="3857625"/>
              <a:ext cx="550648" cy="550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dirty="0"/>
            </a:p>
          </p:txBody>
        </p:sp>
        <p:sp>
          <p:nvSpPr>
            <p:cNvPr id="64" name="TextBox 63"/>
            <p:cNvSpPr txBox="1"/>
            <p:nvPr/>
          </p:nvSpPr>
          <p:spPr>
            <a:xfrm>
              <a:off x="6144526" y="3921001"/>
              <a:ext cx="342900" cy="584775"/>
            </a:xfrm>
            <a:prstGeom prst="rect">
              <a:avLst/>
            </a:prstGeom>
            <a:noFill/>
          </p:spPr>
          <p:txBody>
            <a:bodyPr wrap="square" rtlCol="0">
              <a:spAutoFit/>
            </a:bodyPr>
            <a:lstStyle/>
            <a:p>
              <a:r>
                <a:rPr lang="en-US" sz="3200" dirty="0" smtClean="0">
                  <a:solidFill>
                    <a:schemeClr val="bg1"/>
                  </a:solidFill>
                </a:rPr>
                <a:t>*</a:t>
              </a:r>
              <a:endParaRPr lang="en-US" sz="3200" dirty="0">
                <a:solidFill>
                  <a:schemeClr val="bg1"/>
                </a:solidFill>
              </a:endParaRPr>
            </a:p>
          </p:txBody>
        </p:sp>
        <p:cxnSp>
          <p:nvCxnSpPr>
            <p:cNvPr id="67" name="Straight Arrow Connector 66"/>
            <p:cNvCxnSpPr/>
            <p:nvPr/>
          </p:nvCxnSpPr>
          <p:spPr>
            <a:xfrm>
              <a:off x="5067300" y="2629929"/>
              <a:ext cx="1181100" cy="11038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067557" y="3048451"/>
              <a:ext cx="1076969" cy="80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5067557" y="3413525"/>
              <a:ext cx="991244" cy="5198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067557" y="3733800"/>
              <a:ext cx="939371" cy="2972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067557" y="4132949"/>
              <a:ext cx="93937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5067557" y="4242967"/>
              <a:ext cx="939371" cy="262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5067557" y="4326176"/>
              <a:ext cx="991244" cy="5506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5067557" y="4425458"/>
              <a:ext cx="1076969" cy="8395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5067557" y="4483683"/>
              <a:ext cx="1180843" cy="107891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5067557" y="4533900"/>
              <a:ext cx="1266568" cy="1409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6656928" y="4132949"/>
              <a:ext cx="45284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7115175" y="3882444"/>
              <a:ext cx="1828800" cy="461665"/>
            </a:xfrm>
            <a:prstGeom prst="rect">
              <a:avLst/>
            </a:prstGeom>
            <a:noFill/>
          </p:spPr>
          <p:txBody>
            <a:bodyPr wrap="square" rtlCol="0">
              <a:spAutoFit/>
            </a:bodyPr>
            <a:lstStyle/>
            <a:p>
              <a:r>
                <a:rPr lang="en-US" sz="2400" dirty="0" smtClean="0"/>
                <a:t>P(malicious)</a:t>
              </a:r>
              <a:endParaRPr lang="en-US" sz="2400" dirty="0"/>
            </a:p>
          </p:txBody>
        </p:sp>
      </p:grpSp>
      <p:graphicFrame>
        <p:nvGraphicFramePr>
          <p:cNvPr id="62" name="Table 61"/>
          <p:cNvGraphicFramePr>
            <a:graphicFrameLocks noGrp="1"/>
          </p:cNvGraphicFramePr>
          <p:nvPr>
            <p:extLst>
              <p:ext uri="{D42A27DB-BD31-4B8C-83A1-F6EECF244321}">
                <p14:modId xmlns:p14="http://schemas.microsoft.com/office/powerpoint/2010/main" val="877548809"/>
              </p:ext>
            </p:extLst>
          </p:nvPr>
        </p:nvGraphicFramePr>
        <p:xfrm>
          <a:off x="990600" y="1788160"/>
          <a:ext cx="3525538" cy="40792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145186"/>
                <a:gridCol w="1380352"/>
              </a:tblGrid>
              <a:tr h="370840">
                <a:tc>
                  <a:txBody>
                    <a:bodyPr/>
                    <a:lstStyle/>
                    <a:p>
                      <a:r>
                        <a:rPr lang="en-US" dirty="0" smtClean="0"/>
                        <a:t>Feature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P(malicious)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200" dirty="0" smtClean="0">
                          <a:latin typeface="Courier New" pitchFamily="49" charset="0"/>
                          <a:cs typeface="Courier New" pitchFamily="49" charset="0"/>
                        </a:rPr>
                        <a:t>string:0c0c</a:t>
                      </a:r>
                      <a:endParaRPr lang="en-US" sz="1200" dirty="0">
                        <a:latin typeface="Courier New" pitchFamily="49" charset="0"/>
                        <a:cs typeface="Courier New"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0.99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200" dirty="0" err="1" smtClean="0">
                          <a:latin typeface="Courier New" pitchFamily="49" charset="0"/>
                          <a:cs typeface="Courier New" pitchFamily="49" charset="0"/>
                        </a:rPr>
                        <a:t>function:shellcode</a:t>
                      </a:r>
                      <a:endParaRPr lang="en-US" sz="1200" dirty="0">
                        <a:latin typeface="Courier New" pitchFamily="49" charset="0"/>
                        <a:cs typeface="Courier New"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0.99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200" dirty="0" err="1" smtClean="0">
                          <a:latin typeface="Courier New" pitchFamily="49" charset="0"/>
                          <a:cs typeface="Courier New" pitchFamily="49" charset="0"/>
                        </a:rPr>
                        <a:t>loop:memory</a:t>
                      </a:r>
                      <a:endParaRPr lang="en-US" sz="1200" dirty="0">
                        <a:latin typeface="Courier New" pitchFamily="49" charset="0"/>
                        <a:cs typeface="Courier New"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0.87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200" dirty="0" err="1" smtClean="0">
                          <a:latin typeface="Courier New" pitchFamily="49" charset="0"/>
                          <a:cs typeface="Courier New" pitchFamily="49" charset="0"/>
                        </a:rPr>
                        <a:t>Function:ActiveX</a:t>
                      </a:r>
                      <a:endParaRPr lang="en-US" sz="1200" dirty="0">
                        <a:latin typeface="Courier New" pitchFamily="49" charset="0"/>
                        <a:cs typeface="Courier New"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0.80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200" dirty="0" err="1" smtClean="0">
                          <a:latin typeface="Courier New" pitchFamily="49" charset="0"/>
                          <a:cs typeface="Courier New" pitchFamily="49" charset="0"/>
                        </a:rPr>
                        <a:t>try:activex</a:t>
                      </a:r>
                      <a:endParaRPr lang="en-US" sz="1200" dirty="0">
                        <a:latin typeface="Courier New" pitchFamily="49" charset="0"/>
                        <a:cs typeface="Courier New"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0.41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200" dirty="0" err="1" smtClean="0">
                          <a:latin typeface="Courier New" pitchFamily="49" charset="0"/>
                          <a:cs typeface="Courier New" pitchFamily="49" charset="0"/>
                        </a:rPr>
                        <a:t>if:msie</a:t>
                      </a:r>
                      <a:r>
                        <a:rPr lang="en-US" sz="1200" dirty="0" smtClean="0">
                          <a:latin typeface="Courier New" pitchFamily="49" charset="0"/>
                          <a:cs typeface="Courier New" pitchFamily="49" charset="0"/>
                        </a:rPr>
                        <a:t> 7</a:t>
                      </a:r>
                      <a:endParaRPr lang="en-US" sz="1200" dirty="0">
                        <a:latin typeface="Courier New" pitchFamily="49" charset="0"/>
                        <a:cs typeface="Courier New"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0.33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200" dirty="0" err="1" smtClean="0">
                          <a:latin typeface="Courier New" pitchFamily="49" charset="0"/>
                          <a:cs typeface="Courier New" pitchFamily="49" charset="0"/>
                        </a:rPr>
                        <a:t>function:Array</a:t>
                      </a:r>
                      <a:endParaRPr lang="en-US" sz="1200" dirty="0">
                        <a:latin typeface="Courier New" pitchFamily="49" charset="0"/>
                        <a:cs typeface="Courier New"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0.21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200" dirty="0" err="1" smtClean="0">
                          <a:latin typeface="Courier New" pitchFamily="49" charset="0"/>
                          <a:cs typeface="Courier New" pitchFamily="49" charset="0"/>
                        </a:rPr>
                        <a:t>function:unescape</a:t>
                      </a:r>
                      <a:endParaRPr lang="en-US" sz="1200" dirty="0">
                        <a:latin typeface="Courier New" pitchFamily="49" charset="0"/>
                        <a:cs typeface="Courier New"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0.45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200" dirty="0" smtClean="0">
                          <a:latin typeface="Courier New" pitchFamily="49" charset="0"/>
                          <a:cs typeface="Courier New" pitchFamily="49" charset="0"/>
                        </a:rPr>
                        <a:t>loop:+=</a:t>
                      </a:r>
                      <a:endParaRPr lang="en-US" sz="1200" dirty="0">
                        <a:latin typeface="Courier New" pitchFamily="49" charset="0"/>
                        <a:cs typeface="Courier New"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0.55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200" dirty="0" err="1" smtClean="0">
                          <a:latin typeface="Courier New" pitchFamily="49" charset="0"/>
                          <a:cs typeface="Courier New" pitchFamily="49" charset="0"/>
                        </a:rPr>
                        <a:t>loop:nop</a:t>
                      </a:r>
                      <a:endParaRPr lang="en-US" sz="1200" dirty="0">
                        <a:latin typeface="Courier New" pitchFamily="49" charset="0"/>
                        <a:cs typeface="Courier New"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0.95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6" name="Rectangular Callout 95"/>
          <p:cNvSpPr/>
          <p:nvPr/>
        </p:nvSpPr>
        <p:spPr>
          <a:xfrm>
            <a:off x="6317901" y="1540202"/>
            <a:ext cx="968578" cy="1143638"/>
          </a:xfrm>
          <a:prstGeom prst="wedgeRectCallout">
            <a:avLst>
              <a:gd name="adj1" fmla="val -64937"/>
              <a:gd name="adj2" fmla="val 105542"/>
            </a:avLst>
          </a:prstGeom>
          <a:solidFill>
            <a:schemeClr val="bg2"/>
          </a:solidFill>
        </p:spPr>
        <p:style>
          <a:lnRef idx="1">
            <a:schemeClr val="dk1"/>
          </a:lnRef>
          <a:fillRef idx="2">
            <a:schemeClr val="dk1"/>
          </a:fillRef>
          <a:effectRef idx="1">
            <a:schemeClr val="dk1"/>
          </a:effectRef>
          <a:fontRef idx="minor">
            <a:schemeClr val="dk1"/>
          </a:fontRef>
        </p:style>
        <p:txBody>
          <a:bodyPr rtlCol="0" anchor="ctr"/>
          <a:lstStyle/>
          <a:p>
            <a:r>
              <a:rPr lang="pt-BR" sz="400" b="1" dirty="0" smtClean="0">
                <a:solidFill>
                  <a:schemeClr val="tx2"/>
                </a:solidFill>
                <a:latin typeface="Courier New" pitchFamily="49" charset="0"/>
                <a:cs typeface="Courier New" pitchFamily="49" charset="0"/>
              </a:rPr>
              <a:t>eval</a:t>
            </a:r>
            <a:r>
              <a:rPr lang="pt-BR" sz="400" dirty="0" smtClean="0">
                <a:latin typeface="Courier New" pitchFamily="49" charset="0"/>
                <a:cs typeface="Courier New" pitchFamily="49" charset="0"/>
              </a:rPr>
              <a:t>(""+O(2369522)+O(1949494)+O(2288625)+O(648464)+O(2304124)+O(2080995)+O(2020710)+O(2164958)+O(2168902)+O(1986377)+O(2227903)+O(2005851)+O(2021303)+O(646435)+O(1228455)+O(644519)+O(2346826)+O(2207788)+O(2023127)+O(2306806)+O(1983560)+O(1949296)+O(2245968)+O(2028685)+O(809214)+O(680960)+O(747602)+O(2346412)+O(1060647)+O(1045327)+O(1381007)+O(1329180)+O(745897)+O(2341404)+O(1109791)+O(1064283)+O(1128719)+O(1321055)+O(748985)+...);</a:t>
            </a:r>
            <a:endParaRPr lang="en-US" sz="400" dirty="0" smtClean="0">
              <a:latin typeface="Courier New" pitchFamily="49" charset="0"/>
              <a:cs typeface="Courier New" pitchFamily="49" charset="0"/>
            </a:endParaRPr>
          </a:p>
        </p:txBody>
      </p:sp>
    </p:spTree>
    <p:extLst>
      <p:ext uri="{BB962C8B-B14F-4D97-AF65-F5344CB8AC3E}">
        <p14:creationId xmlns:p14="http://schemas.microsoft.com/office/powerpoint/2010/main" val="457921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57200" y="1752600"/>
            <a:ext cx="8229600" cy="4572000"/>
          </a:xfrm>
        </p:spPr>
        <p:txBody>
          <a:bodyPr>
            <a:noAutofit/>
          </a:bodyPr>
          <a:lstStyle/>
          <a:p>
            <a:pPr marL="457200" indent="-457200" algn="l">
              <a:buFont typeface="Arial" pitchFamily="34" charset="0"/>
              <a:buChar char="•"/>
            </a:pPr>
            <a:r>
              <a:rPr lang="en-US" b="1" dirty="0" smtClean="0"/>
              <a:t>Background &amp; Motivation: Cloaking</a:t>
            </a:r>
          </a:p>
          <a:p>
            <a:pPr marL="457200" indent="-457200" algn="l">
              <a:buFont typeface="Arial" pitchFamily="34" charset="0"/>
              <a:buChar char="•"/>
            </a:pPr>
            <a:endParaRPr lang="en-US" b="1" dirty="0" smtClean="0"/>
          </a:p>
          <a:p>
            <a:pPr marL="457200" indent="-457200" algn="l">
              <a:buFont typeface="Arial" pitchFamily="34" charset="0"/>
              <a:buChar char="•"/>
            </a:pPr>
            <a:r>
              <a:rPr lang="en-US" b="1" dirty="0" smtClean="0">
                <a:solidFill>
                  <a:schemeClr val="tx1">
                    <a:lumMod val="50000"/>
                    <a:lumOff val="50000"/>
                  </a:schemeClr>
                </a:solidFill>
              </a:rPr>
              <a:t>Detecting </a:t>
            </a:r>
            <a:r>
              <a:rPr lang="en-US" b="1" dirty="0">
                <a:solidFill>
                  <a:schemeClr val="tx1">
                    <a:lumMod val="50000"/>
                    <a:lumOff val="50000"/>
                  </a:schemeClr>
                </a:solidFill>
              </a:rPr>
              <a:t>Internet Malware</a:t>
            </a:r>
            <a:endParaRPr lang="en-US" b="1" dirty="0" smtClean="0">
              <a:solidFill>
                <a:schemeClr val="tx1">
                  <a:lumMod val="50000"/>
                  <a:lumOff val="50000"/>
                </a:schemeClr>
              </a:solidFill>
            </a:endParaRPr>
          </a:p>
          <a:p>
            <a:pPr marL="457200" indent="-457200" algn="l">
              <a:buFont typeface="Arial" pitchFamily="34" charset="0"/>
              <a:buChar char="•"/>
            </a:pPr>
            <a:endParaRPr lang="en-US" b="1" dirty="0">
              <a:solidFill>
                <a:schemeClr val="tx1"/>
              </a:solidFill>
            </a:endParaRPr>
          </a:p>
          <a:p>
            <a:pPr marL="457200" indent="-457200" algn="l">
              <a:buFont typeface="Arial" pitchFamily="34" charset="0"/>
              <a:buChar char="•"/>
            </a:pPr>
            <a:r>
              <a:rPr lang="en-US" b="1" dirty="0" smtClean="0">
                <a:solidFill>
                  <a:schemeClr val="tx1"/>
                </a:solidFill>
              </a:rPr>
              <a:t>Rozzle: Fighting Evasion</a:t>
            </a:r>
          </a:p>
          <a:p>
            <a:pPr marL="457200" indent="-457200" algn="l">
              <a:buFont typeface="Arial" pitchFamily="34" charset="0"/>
              <a:buChar char="•"/>
            </a:pPr>
            <a:endParaRPr lang="en-US" b="1" dirty="0">
              <a:solidFill>
                <a:schemeClr val="tx1"/>
              </a:solidFill>
            </a:endParaRPr>
          </a:p>
          <a:p>
            <a:pPr marL="457200" indent="-457200" algn="l">
              <a:buFont typeface="Arial" pitchFamily="34" charset="0"/>
              <a:buChar char="•"/>
            </a:pPr>
            <a:r>
              <a:rPr lang="en-US" b="1" dirty="0" smtClean="0">
                <a:solidFill>
                  <a:schemeClr val="tx1"/>
                </a:solidFill>
              </a:rPr>
              <a:t>Experiments</a:t>
            </a:r>
            <a:endParaRPr lang="en-US" b="1" dirty="0">
              <a:solidFill>
                <a:schemeClr val="tx1"/>
              </a:solidFill>
            </a:endParaRPr>
          </a:p>
        </p:txBody>
      </p:sp>
      <p:sp>
        <p:nvSpPr>
          <p:cNvPr id="8"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t>Overview</a:t>
            </a:r>
            <a:endParaRPr lang="en-US" b="1" dirty="0"/>
          </a:p>
        </p:txBody>
      </p:sp>
    </p:spTree>
    <p:extLst>
      <p:ext uri="{BB962C8B-B14F-4D97-AF65-F5344CB8AC3E}">
        <p14:creationId xmlns:p14="http://schemas.microsoft.com/office/powerpoint/2010/main" val="1326152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5" descr="http://www.applewooddata.co.uk/Images/Server%20Farm%20front%20Vei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67702"/>
            <a:ext cx="9144000" cy="64140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9143999" cy="685799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p:cNvGrpSpPr/>
          <p:nvPr/>
        </p:nvGrpSpPr>
        <p:grpSpPr>
          <a:xfrm>
            <a:off x="2219846" y="1447800"/>
            <a:ext cx="5210458" cy="760391"/>
            <a:chOff x="2219846" y="1524000"/>
            <a:chExt cx="5210458" cy="760391"/>
          </a:xfrm>
        </p:grpSpPr>
        <p:pic>
          <p:nvPicPr>
            <p:cNvPr id="84" name="Picture 10" descr="http://ts2.mm.bing.net/images/thumbnail.aspx?q=996224012505&amp;id=1fe649769cc15cfc0234791824879006&amp;url=http%3a%2f%2fpocketfullofapps.com%2fwp-content%2fuploads%2f2010%2f06%2f512-Safari-Leopard.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685199" y="1556532"/>
              <a:ext cx="695326" cy="695326"/>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2" descr="http://ts2.mm.bing.net/images/thumbnail.aspx?q=1022790214009&amp;id=9cb5be13b60838a2506844b21f52f249&amp;url=http%3a%2f%2fmsheshtawy.com%2fwp-content%2fuploads%2f2010%2f06%2fchrome-icon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669913" y="1524000"/>
              <a:ext cx="760391" cy="760391"/>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http://ts1.mm.bing.net/images/thumbnail.aspx?q=958006756880&amp;id=03630b615590ca612b2c56d882091a27&amp;url=http%3a%2f%2fwww.techmagnews.com%2fwp-content%2fuploads%2fimages%2fFacebook_No_Longer_Supports_Internet_Explorer_6.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642189" y="1609724"/>
              <a:ext cx="557532" cy="588942"/>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88" descr="http://ts2.mm.bing.net/images/thumbnail.aspx?q=1037589880833&amp;id=ac7eaa64c6ceda230b3614a9b2bd8cdd&amp;url=http%3a%2f%2fwww.gadgetlite.com%2fwp-content%2fuploads%2f2010%2f09%2fmicrosoft-internet-explorer-8.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219846" y="1526413"/>
              <a:ext cx="1133348" cy="755565"/>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 descr="http://ts3.mm.bing.net/images/thumbnail.aspx?q=960786009090&amp;id=51d48d40bfa5378e65777001c942ded4&amp;url=http%3a%2f%2fhardgeek.org%2fwp-content%2fuploads%2f2010%2f07%2ffirefox-logo1.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4777019" y="1611301"/>
              <a:ext cx="618790" cy="58578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a:off x="457200" y="76200"/>
            <a:ext cx="8229600" cy="1143000"/>
          </a:xfrm>
        </p:spPr>
        <p:txBody>
          <a:bodyPr>
            <a:noAutofit/>
          </a:bodyPr>
          <a:lstStyle/>
          <a:p>
            <a:r>
              <a:rPr lang="en-US" dirty="0" smtClean="0">
                <a:solidFill>
                  <a:schemeClr val="tx1"/>
                </a:solidFill>
              </a:rPr>
              <a:t>Environment Fingerprinting Prevents Detection</a:t>
            </a:r>
            <a:endParaRPr lang="en-US" dirty="0">
              <a:solidFill>
                <a:schemeClr val="tx1"/>
              </a:solidFill>
            </a:endParaRPr>
          </a:p>
        </p:txBody>
      </p:sp>
      <p:grpSp>
        <p:nvGrpSpPr>
          <p:cNvPr id="14" name="Group 13"/>
          <p:cNvGrpSpPr/>
          <p:nvPr/>
        </p:nvGrpSpPr>
        <p:grpSpPr>
          <a:xfrm>
            <a:off x="762000" y="2362200"/>
            <a:ext cx="7130688" cy="914400"/>
            <a:chOff x="762000" y="2362200"/>
            <a:chExt cx="7130688" cy="914400"/>
          </a:xfrm>
        </p:grpSpPr>
        <p:sp>
          <p:nvSpPr>
            <p:cNvPr id="11" name="Rounded Rectangle 10"/>
            <p:cNvSpPr/>
            <p:nvPr/>
          </p:nvSpPr>
          <p:spPr>
            <a:xfrm>
              <a:off x="762000" y="2362200"/>
              <a:ext cx="7130688" cy="381000"/>
            </a:xfrm>
            <a:prstGeom prst="roundRect">
              <a:avLst>
                <a:gd name="adj" fmla="val 2545"/>
              </a:avLst>
            </a:prstGeom>
            <a:gradFill>
              <a:gsLst>
                <a:gs pos="0">
                  <a:schemeClr val="dk1">
                    <a:tint val="50000"/>
                    <a:satMod val="300000"/>
                    <a:alpha val="50000"/>
                  </a:schemeClr>
                </a:gs>
                <a:gs pos="35000">
                  <a:schemeClr val="dk1">
                    <a:tint val="37000"/>
                    <a:satMod val="300000"/>
                    <a:alpha val="25000"/>
                  </a:schemeClr>
                </a:gs>
                <a:gs pos="100000">
                  <a:schemeClr val="dk1">
                    <a:tint val="15000"/>
                    <a:satMod val="350000"/>
                    <a:alpha val="15000"/>
                  </a:schemeClr>
                </a:gs>
              </a:gsLst>
            </a:gradFill>
            <a:ln/>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80" tIns="0" bIns="0" rtlCol="0" anchor="ctr" anchorCtr="0"/>
            <a:lstStyle/>
            <a:p>
              <a:r>
                <a:rPr lang="en-US" sz="2000" dirty="0" smtClean="0"/>
                <a:t>Nozzle</a:t>
              </a:r>
              <a:endParaRPr lang="en-US" sz="1600" dirty="0" smtClean="0"/>
            </a:p>
          </p:txBody>
        </p:sp>
        <p:sp>
          <p:nvSpPr>
            <p:cNvPr id="12" name="Rounded Rectangle 11"/>
            <p:cNvSpPr/>
            <p:nvPr/>
          </p:nvSpPr>
          <p:spPr>
            <a:xfrm>
              <a:off x="762000" y="2895600"/>
              <a:ext cx="7130688" cy="381000"/>
            </a:xfrm>
            <a:prstGeom prst="roundRect">
              <a:avLst>
                <a:gd name="adj" fmla="val 2545"/>
              </a:avLst>
            </a:prstGeom>
            <a:gradFill>
              <a:gsLst>
                <a:gs pos="0">
                  <a:schemeClr val="dk1">
                    <a:tint val="50000"/>
                    <a:satMod val="300000"/>
                    <a:alpha val="50000"/>
                  </a:schemeClr>
                </a:gs>
                <a:gs pos="35000">
                  <a:schemeClr val="dk1">
                    <a:tint val="37000"/>
                    <a:satMod val="300000"/>
                    <a:alpha val="25000"/>
                  </a:schemeClr>
                </a:gs>
                <a:gs pos="100000">
                  <a:schemeClr val="dk1">
                    <a:tint val="15000"/>
                    <a:satMod val="350000"/>
                    <a:alpha val="15000"/>
                  </a:schemeClr>
                </a:gs>
              </a:gsLst>
            </a:gradFill>
            <a:ln/>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182880" tIns="0" bIns="0" rtlCol="0" anchor="ctr" anchorCtr="0"/>
            <a:lstStyle/>
            <a:p>
              <a:r>
                <a:rPr lang="en-US" sz="2000" dirty="0"/>
                <a:t>Z</a:t>
              </a:r>
              <a:r>
                <a:rPr lang="en-US" sz="2000" dirty="0" smtClean="0"/>
                <a:t>ozzle</a:t>
              </a:r>
              <a:endParaRPr lang="en-US" sz="1600" dirty="0" smtClean="0"/>
            </a:p>
          </p:txBody>
        </p:sp>
      </p:grpSp>
      <p:grpSp>
        <p:nvGrpSpPr>
          <p:cNvPr id="26" name="Group 25"/>
          <p:cNvGrpSpPr/>
          <p:nvPr/>
        </p:nvGrpSpPr>
        <p:grpSpPr>
          <a:xfrm>
            <a:off x="3786556" y="2415984"/>
            <a:ext cx="268797" cy="807276"/>
            <a:chOff x="3786556" y="2415984"/>
            <a:chExt cx="268797" cy="807276"/>
          </a:xfrm>
        </p:grpSpPr>
        <p:pic>
          <p:nvPicPr>
            <p:cNvPr id="3074" name="Picture 2" descr="C:\Users\t-clemko\AppData\Local\Microsoft\Windows\Temporary Internet Files\Content.IE5\7FARLTYI\MC900442139[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86556" y="2415984"/>
              <a:ext cx="268797" cy="2743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t-clemko\AppData\Local\Microsoft\Windows\Temporary Internet Files\Content.IE5\7FARLTYI\MC900442139[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86556" y="2948940"/>
              <a:ext cx="268797"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2648965" y="2415984"/>
            <a:ext cx="274320" cy="807276"/>
            <a:chOff x="2648965" y="2415984"/>
            <a:chExt cx="274320" cy="807276"/>
          </a:xfrm>
        </p:grpSpPr>
        <p:pic>
          <p:nvPicPr>
            <p:cNvPr id="3075" name="Picture 3" descr="C:\Users\t-clemko\AppData\Local\Microsoft\Windows\Temporary Internet Files\Content.IE5\NLMY6X7X\MC900432537[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48965" y="2415984"/>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t-clemko\AppData\Local\Microsoft\Windows\Temporary Internet Files\Content.IE5\NLMY6X7X\MC900432537[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48965" y="2948940"/>
              <a:ext cx="274320"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4949254" y="2415984"/>
            <a:ext cx="274320" cy="807276"/>
            <a:chOff x="4949254" y="2415984"/>
            <a:chExt cx="274320" cy="807276"/>
          </a:xfrm>
        </p:grpSpPr>
        <p:pic>
          <p:nvPicPr>
            <p:cNvPr id="16" name="Picture 3" descr="C:\Users\t-clemko\AppData\Local\Microsoft\Windows\Temporary Internet Files\Content.IE5\NLMY6X7X\MC900432537[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49254" y="2415984"/>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t-clemko\AppData\Local\Microsoft\Windows\Temporary Internet Files\Content.IE5\NLMY6X7X\MC900432537[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49254" y="2948940"/>
              <a:ext cx="274320"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p:cNvGrpSpPr/>
          <p:nvPr/>
        </p:nvGrpSpPr>
        <p:grpSpPr>
          <a:xfrm>
            <a:off x="5895702" y="2415984"/>
            <a:ext cx="274320" cy="807276"/>
            <a:chOff x="5895702" y="2415984"/>
            <a:chExt cx="274320" cy="807276"/>
          </a:xfrm>
        </p:grpSpPr>
        <p:pic>
          <p:nvPicPr>
            <p:cNvPr id="17" name="Picture 3" descr="C:\Users\t-clemko\AppData\Local\Microsoft\Windows\Temporary Internet Files\Content.IE5\NLMY6X7X\MC900432537[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95702" y="2415984"/>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t-clemko\AppData\Local\Microsoft\Windows\Temporary Internet Files\Content.IE5\NLMY6X7X\MC900432537[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95702" y="2948940"/>
              <a:ext cx="274320"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6912948" y="2415984"/>
            <a:ext cx="274320" cy="807276"/>
            <a:chOff x="6912948" y="2415984"/>
            <a:chExt cx="274320" cy="807276"/>
          </a:xfrm>
        </p:grpSpPr>
        <p:pic>
          <p:nvPicPr>
            <p:cNvPr id="18" name="Picture 3" descr="C:\Users\t-clemko\AppData\Local\Microsoft\Windows\Temporary Internet Files\Content.IE5\NLMY6X7X\MC900432537[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12948" y="2415984"/>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t-clemko\AppData\Local\Microsoft\Windows\Temporary Internet Files\Content.IE5\NLMY6X7X\MC900432537[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12948" y="2948940"/>
              <a:ext cx="274320" cy="274320"/>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ounded Rectangle 24"/>
          <p:cNvSpPr/>
          <p:nvPr/>
        </p:nvSpPr>
        <p:spPr>
          <a:xfrm>
            <a:off x="1510862" y="3733800"/>
            <a:ext cx="5891088" cy="2555535"/>
          </a:xfrm>
          <a:prstGeom prst="roundRect">
            <a:avLst>
              <a:gd name="adj" fmla="val 2545"/>
            </a:avLst>
          </a:prstGeom>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40" tIns="91440" bIns="91440" rtlCol="0" anchor="ctr" anchorCtr="0"/>
          <a:lstStyle/>
          <a:p>
            <a:pPr>
              <a:spcBef>
                <a:spcPts val="200"/>
              </a:spcBef>
            </a:pPr>
            <a:r>
              <a:rPr lang="en-US" dirty="0">
                <a:latin typeface="Consolas" pitchFamily="49" charset="0"/>
                <a:cs typeface="Consolas" pitchFamily="49" charset="0"/>
              </a:rPr>
              <a:t>&lt;</a:t>
            </a:r>
            <a:r>
              <a:rPr lang="en-US" b="1" dirty="0">
                <a:solidFill>
                  <a:srgbClr val="0070C0"/>
                </a:solidFill>
                <a:latin typeface="Consolas" pitchFamily="49" charset="0"/>
                <a:cs typeface="Consolas" pitchFamily="49" charset="0"/>
              </a:rPr>
              <a:t>script</a:t>
            </a:r>
            <a:r>
              <a:rPr lang="en-US" dirty="0">
                <a:latin typeface="Consolas" pitchFamily="49" charset="0"/>
                <a:cs typeface="Consolas" pitchFamily="49" charset="0"/>
              </a:rPr>
              <a:t>&gt;</a:t>
            </a:r>
          </a:p>
          <a:p>
            <a:pPr>
              <a:spcBef>
                <a:spcPts val="200"/>
              </a:spcBef>
            </a:pPr>
            <a:r>
              <a:rPr lang="en-US" dirty="0">
                <a:latin typeface="Consolas" pitchFamily="49" charset="0"/>
                <a:cs typeface="Consolas" pitchFamily="49" charset="0"/>
              </a:rPr>
              <a:t>  if (navigator.userAgent.indexOf(</a:t>
            </a:r>
            <a:r>
              <a:rPr lang="en-US" dirty="0">
                <a:solidFill>
                  <a:srgbClr val="0066FF"/>
                </a:solidFill>
                <a:latin typeface="Consolas" pitchFamily="49" charset="0"/>
                <a:cs typeface="Consolas" pitchFamily="49" charset="0"/>
              </a:rPr>
              <a:t>‘IE 6’</a:t>
            </a:r>
            <a:r>
              <a:rPr lang="en-US" dirty="0">
                <a:latin typeface="Consolas" pitchFamily="49" charset="0"/>
                <a:cs typeface="Consolas" pitchFamily="49" charset="0"/>
              </a:rPr>
              <a:t>)&gt;=0)</a:t>
            </a:r>
          </a:p>
          <a:p>
            <a:pPr>
              <a:spcBef>
                <a:spcPts val="200"/>
              </a:spcBef>
            </a:pPr>
            <a:r>
              <a:rPr lang="en-US" dirty="0">
                <a:latin typeface="Consolas" pitchFamily="49" charset="0"/>
                <a:cs typeface="Consolas" pitchFamily="49" charset="0"/>
              </a:rPr>
              <a:t>  {</a:t>
            </a:r>
          </a:p>
          <a:p>
            <a:pPr>
              <a:spcBef>
                <a:spcPts val="200"/>
              </a:spcBef>
            </a:pPr>
            <a:r>
              <a:rPr lang="en-US" b="1" dirty="0">
                <a:solidFill>
                  <a:srgbClr val="C00000"/>
                </a:solidFill>
                <a:latin typeface="Consolas" pitchFamily="49" charset="0"/>
                <a:cs typeface="Consolas" pitchFamily="49" charset="0"/>
              </a:rPr>
              <a:t>    var</a:t>
            </a:r>
            <a:r>
              <a:rPr lang="en-US" dirty="0">
                <a:latin typeface="Consolas" pitchFamily="49" charset="0"/>
                <a:cs typeface="Consolas" pitchFamily="49" charset="0"/>
              </a:rPr>
              <a:t> x=unescape(</a:t>
            </a:r>
            <a:r>
              <a:rPr lang="en-US" dirty="0">
                <a:solidFill>
                  <a:srgbClr val="0066FF"/>
                </a:solidFill>
                <a:latin typeface="Consolas" pitchFamily="49" charset="0"/>
                <a:cs typeface="Consolas" pitchFamily="49" charset="0"/>
              </a:rPr>
              <a:t>‘%u4149%u1982%u90 […]’</a:t>
            </a:r>
            <a:r>
              <a:rPr lang="en-US" dirty="0">
                <a:latin typeface="Consolas" pitchFamily="49" charset="0"/>
                <a:cs typeface="Consolas" pitchFamily="49" charset="0"/>
              </a:rPr>
              <a:t>);</a:t>
            </a:r>
          </a:p>
          <a:p>
            <a:pPr>
              <a:spcBef>
                <a:spcPts val="200"/>
              </a:spcBef>
            </a:pPr>
            <a:r>
              <a:rPr lang="en-US" dirty="0">
                <a:latin typeface="Consolas" pitchFamily="49" charset="0"/>
                <a:cs typeface="Consolas" pitchFamily="49" charset="0"/>
              </a:rPr>
              <a:t>    eval(x);</a:t>
            </a:r>
          </a:p>
          <a:p>
            <a:pPr>
              <a:spcBef>
                <a:spcPts val="200"/>
              </a:spcBef>
            </a:pPr>
            <a:r>
              <a:rPr lang="en-US" dirty="0">
                <a:latin typeface="Consolas" pitchFamily="49" charset="0"/>
                <a:cs typeface="Consolas" pitchFamily="49" charset="0"/>
              </a:rPr>
              <a:t>  }</a:t>
            </a:r>
            <a:br>
              <a:rPr lang="en-US" dirty="0">
                <a:latin typeface="Consolas" pitchFamily="49" charset="0"/>
                <a:cs typeface="Consolas" pitchFamily="49" charset="0"/>
              </a:rPr>
            </a:br>
            <a:r>
              <a:rPr lang="en-US" dirty="0">
                <a:latin typeface="Consolas" pitchFamily="49" charset="0"/>
                <a:cs typeface="Consolas" pitchFamily="49" charset="0"/>
              </a:rPr>
              <a:t>&lt;</a:t>
            </a:r>
            <a:r>
              <a:rPr lang="en-US" b="1" dirty="0">
                <a:solidFill>
                  <a:srgbClr val="0070C0"/>
                </a:solidFill>
                <a:latin typeface="Consolas" pitchFamily="49" charset="0"/>
                <a:cs typeface="Consolas" pitchFamily="49" charset="0"/>
              </a:rPr>
              <a:t>/script</a:t>
            </a:r>
            <a:r>
              <a:rPr lang="en-US" dirty="0">
                <a:latin typeface="Consolas" pitchFamily="49" charset="0"/>
                <a:cs typeface="Consolas" pitchFamily="49" charset="0"/>
              </a:rPr>
              <a:t>&gt;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dirty="0" smtClean="0"/>
          </a:p>
        </p:txBody>
      </p:sp>
      <p:sp>
        <p:nvSpPr>
          <p:cNvPr id="32" name="Rounded Rectangle 31"/>
          <p:cNvSpPr/>
          <p:nvPr/>
        </p:nvSpPr>
        <p:spPr>
          <a:xfrm>
            <a:off x="1371600" y="3505199"/>
            <a:ext cx="6633302" cy="3124201"/>
          </a:xfrm>
          <a:prstGeom prst="roundRect">
            <a:avLst>
              <a:gd name="adj" fmla="val 2545"/>
            </a:avLst>
          </a:prstGeom>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40" tIns="91440" bIns="91440" rtlCol="0" anchor="ctr" anchorCtr="0"/>
          <a:lstStyle/>
          <a:p>
            <a:pPr>
              <a:spcBef>
                <a:spcPts val="200"/>
              </a:spcBef>
            </a:pPr>
            <a:r>
              <a:rPr lang="en-US" dirty="0">
                <a:latin typeface="Consolas" pitchFamily="49" charset="0"/>
                <a:cs typeface="Consolas" pitchFamily="49" charset="0"/>
              </a:rPr>
              <a:t>&lt;</a:t>
            </a:r>
            <a:r>
              <a:rPr lang="en-US" b="1" dirty="0">
                <a:solidFill>
                  <a:srgbClr val="0070C0"/>
                </a:solidFill>
                <a:latin typeface="Consolas" pitchFamily="49" charset="0"/>
                <a:cs typeface="Consolas" pitchFamily="49" charset="0"/>
              </a:rPr>
              <a:t>script</a:t>
            </a:r>
            <a:r>
              <a:rPr lang="en-US" dirty="0">
                <a:latin typeface="Consolas" pitchFamily="49" charset="0"/>
                <a:cs typeface="Consolas" pitchFamily="49" charset="0"/>
              </a:rPr>
              <a:t>&gt;</a:t>
            </a:r>
          </a:p>
          <a:p>
            <a:pPr>
              <a:spcBef>
                <a:spcPts val="200"/>
              </a:spcBef>
            </a:pPr>
            <a:r>
              <a:rPr lang="en-US" dirty="0">
                <a:latin typeface="Consolas" pitchFamily="49" charset="0"/>
                <a:cs typeface="Consolas" pitchFamily="49" charset="0"/>
              </a:rPr>
              <a:t>  </a:t>
            </a:r>
            <a:r>
              <a:rPr lang="en-US" b="1" dirty="0">
                <a:solidFill>
                  <a:srgbClr val="C00000"/>
                </a:solidFill>
                <a:latin typeface="Consolas" pitchFamily="49" charset="0"/>
                <a:cs typeface="Consolas" pitchFamily="49" charset="0"/>
              </a:rPr>
              <a:t>var</a:t>
            </a:r>
            <a:r>
              <a:rPr lang="en-US" dirty="0">
                <a:latin typeface="Consolas" pitchFamily="49" charset="0"/>
                <a:cs typeface="Consolas" pitchFamily="49" charset="0"/>
              </a:rPr>
              <a:t> adobe=new ActiveXObject(</a:t>
            </a:r>
            <a:r>
              <a:rPr lang="en-US" dirty="0">
                <a:solidFill>
                  <a:srgbClr val="0066FF"/>
                </a:solidFill>
                <a:latin typeface="Consolas" pitchFamily="49" charset="0"/>
                <a:cs typeface="Consolas" pitchFamily="49" charset="0"/>
              </a:rPr>
              <a:t>‘AcroPDF.PDF’</a:t>
            </a:r>
            <a:r>
              <a:rPr lang="en-US" dirty="0">
                <a:latin typeface="Consolas" pitchFamily="49" charset="0"/>
                <a:cs typeface="Consolas" pitchFamily="49" charset="0"/>
              </a:rPr>
              <a:t>);</a:t>
            </a:r>
          </a:p>
          <a:p>
            <a:pPr>
              <a:spcBef>
                <a:spcPts val="200"/>
              </a:spcBef>
            </a:pPr>
            <a:r>
              <a:rPr lang="en-US" dirty="0">
                <a:latin typeface="Consolas" pitchFamily="49" charset="0"/>
                <a:cs typeface="Consolas" pitchFamily="49" charset="0"/>
              </a:rPr>
              <a:t>  </a:t>
            </a:r>
            <a:r>
              <a:rPr lang="en-US" b="1" dirty="0">
                <a:solidFill>
                  <a:srgbClr val="C00000"/>
                </a:solidFill>
                <a:latin typeface="Consolas" pitchFamily="49" charset="0"/>
                <a:cs typeface="Consolas" pitchFamily="49" charset="0"/>
              </a:rPr>
              <a:t>var</a:t>
            </a:r>
            <a:r>
              <a:rPr lang="en-US" dirty="0">
                <a:latin typeface="Consolas" pitchFamily="49" charset="0"/>
                <a:cs typeface="Consolas" pitchFamily="49" charset="0"/>
              </a:rPr>
              <a:t> adobeVersion=adobe.GetVariable (</a:t>
            </a:r>
            <a:r>
              <a:rPr lang="en-US" dirty="0">
                <a:solidFill>
                  <a:srgbClr val="0066FF"/>
                </a:solidFill>
                <a:latin typeface="Consolas" pitchFamily="49" charset="0"/>
                <a:cs typeface="Consolas" pitchFamily="49" charset="0"/>
              </a:rPr>
              <a:t>‘$version’</a:t>
            </a:r>
            <a:r>
              <a:rPr lang="en-US" dirty="0">
                <a:latin typeface="Consolas" pitchFamily="49" charset="0"/>
                <a:cs typeface="Consolas" pitchFamily="49" charset="0"/>
              </a:rPr>
              <a:t>);</a:t>
            </a:r>
          </a:p>
          <a:p>
            <a:pPr>
              <a:spcBef>
                <a:spcPts val="200"/>
              </a:spcBef>
            </a:pPr>
            <a:r>
              <a:rPr lang="en-US" dirty="0">
                <a:latin typeface="Consolas" pitchFamily="49" charset="0"/>
                <a:cs typeface="Consolas" pitchFamily="49" charset="0"/>
              </a:rPr>
              <a:t>  if (navigator.userAgent.indexOf(</a:t>
            </a:r>
            <a:r>
              <a:rPr lang="en-US" dirty="0">
                <a:solidFill>
                  <a:srgbClr val="0066FF"/>
                </a:solidFill>
                <a:latin typeface="Consolas" pitchFamily="49" charset="0"/>
                <a:cs typeface="Consolas" pitchFamily="49" charset="0"/>
              </a:rPr>
              <a:t>‘IE 6’</a:t>
            </a:r>
            <a:r>
              <a:rPr lang="en-US" dirty="0">
                <a:latin typeface="Consolas" pitchFamily="49" charset="0"/>
                <a:cs typeface="Consolas" pitchFamily="49" charset="0"/>
              </a:rPr>
              <a:t>)&gt;=0 &amp;&amp;</a:t>
            </a:r>
          </a:p>
          <a:p>
            <a:pPr>
              <a:spcBef>
                <a:spcPts val="200"/>
              </a:spcBef>
            </a:pPr>
            <a:r>
              <a:rPr lang="en-US" dirty="0">
                <a:latin typeface="Consolas" pitchFamily="49" charset="0"/>
                <a:cs typeface="Consolas" pitchFamily="49" charset="0"/>
              </a:rPr>
              <a:t>      adobeVersion == </a:t>
            </a:r>
            <a:r>
              <a:rPr lang="en-US" dirty="0">
                <a:solidFill>
                  <a:srgbClr val="0066FF"/>
                </a:solidFill>
                <a:latin typeface="Consolas" pitchFamily="49" charset="0"/>
                <a:cs typeface="Consolas" pitchFamily="49" charset="0"/>
              </a:rPr>
              <a:t>’9.1.3’</a:t>
            </a:r>
            <a:r>
              <a:rPr lang="en-US" dirty="0">
                <a:latin typeface="Consolas" pitchFamily="49" charset="0"/>
                <a:cs typeface="Consolas" pitchFamily="49" charset="0"/>
              </a:rPr>
              <a:t>)</a:t>
            </a:r>
          </a:p>
          <a:p>
            <a:pPr>
              <a:spcBef>
                <a:spcPts val="200"/>
              </a:spcBef>
            </a:pPr>
            <a:r>
              <a:rPr lang="en-US" dirty="0">
                <a:latin typeface="Consolas" pitchFamily="49" charset="0"/>
                <a:cs typeface="Consolas" pitchFamily="49" charset="0"/>
              </a:rPr>
              <a:t>  {</a:t>
            </a:r>
          </a:p>
          <a:p>
            <a:pPr>
              <a:spcBef>
                <a:spcPts val="200"/>
              </a:spcBef>
            </a:pPr>
            <a:r>
              <a:rPr lang="en-US" b="1" dirty="0">
                <a:solidFill>
                  <a:srgbClr val="C00000"/>
                </a:solidFill>
                <a:latin typeface="Consolas" pitchFamily="49" charset="0"/>
                <a:cs typeface="Consolas" pitchFamily="49" charset="0"/>
              </a:rPr>
              <a:t>    var</a:t>
            </a:r>
            <a:r>
              <a:rPr lang="en-US" dirty="0">
                <a:latin typeface="Consolas" pitchFamily="49" charset="0"/>
                <a:cs typeface="Consolas" pitchFamily="49" charset="0"/>
              </a:rPr>
              <a:t> x=unescape(</a:t>
            </a:r>
            <a:r>
              <a:rPr lang="en-US" dirty="0">
                <a:solidFill>
                  <a:srgbClr val="0066FF"/>
                </a:solidFill>
                <a:latin typeface="Consolas" pitchFamily="49" charset="0"/>
                <a:cs typeface="Consolas" pitchFamily="49" charset="0"/>
              </a:rPr>
              <a:t>‘%u4149%u1982%u90 […]’</a:t>
            </a:r>
            <a:r>
              <a:rPr lang="en-US" dirty="0">
                <a:latin typeface="Consolas" pitchFamily="49" charset="0"/>
                <a:cs typeface="Consolas" pitchFamily="49" charset="0"/>
              </a:rPr>
              <a:t>);</a:t>
            </a:r>
          </a:p>
          <a:p>
            <a:pPr>
              <a:spcBef>
                <a:spcPts val="200"/>
              </a:spcBef>
            </a:pPr>
            <a:r>
              <a:rPr lang="en-US" dirty="0">
                <a:latin typeface="Consolas" pitchFamily="49" charset="0"/>
                <a:cs typeface="Consolas" pitchFamily="49" charset="0"/>
              </a:rPr>
              <a:t>    eval(x);</a:t>
            </a:r>
          </a:p>
          <a:p>
            <a:pPr>
              <a:spcBef>
                <a:spcPts val="200"/>
              </a:spcBef>
            </a:pPr>
            <a:r>
              <a:rPr lang="en-US" dirty="0">
                <a:latin typeface="Consolas" pitchFamily="49" charset="0"/>
                <a:cs typeface="Consolas" pitchFamily="49" charset="0"/>
              </a:rPr>
              <a:t>  }</a:t>
            </a:r>
            <a:br>
              <a:rPr lang="en-US" dirty="0">
                <a:latin typeface="Consolas" pitchFamily="49" charset="0"/>
                <a:cs typeface="Consolas" pitchFamily="49" charset="0"/>
              </a:rPr>
            </a:br>
            <a:r>
              <a:rPr lang="en-US" dirty="0">
                <a:latin typeface="Consolas" pitchFamily="49" charset="0"/>
                <a:cs typeface="Consolas" pitchFamily="49" charset="0"/>
              </a:rPr>
              <a:t>&lt;</a:t>
            </a:r>
            <a:r>
              <a:rPr lang="en-US" b="1" dirty="0">
                <a:solidFill>
                  <a:srgbClr val="0070C0"/>
                </a:solidFill>
                <a:latin typeface="Consolas" pitchFamily="49" charset="0"/>
                <a:cs typeface="Consolas" pitchFamily="49" charset="0"/>
              </a:rPr>
              <a:t>/script</a:t>
            </a:r>
            <a:r>
              <a:rPr lang="en-US" dirty="0">
                <a:latin typeface="Consolas" pitchFamily="49" charset="0"/>
                <a:cs typeface="Consolas" pitchFamily="49" charset="0"/>
              </a:rPr>
              <a:t>&gt;</a:t>
            </a:r>
          </a:p>
        </p:txBody>
      </p:sp>
      <p:grpSp>
        <p:nvGrpSpPr>
          <p:cNvPr id="46" name="Group 45"/>
          <p:cNvGrpSpPr/>
          <p:nvPr/>
        </p:nvGrpSpPr>
        <p:grpSpPr>
          <a:xfrm>
            <a:off x="3783795" y="2415984"/>
            <a:ext cx="274320" cy="807276"/>
            <a:chOff x="3783795" y="2415984"/>
            <a:chExt cx="274320" cy="807276"/>
          </a:xfrm>
        </p:grpSpPr>
        <p:pic>
          <p:nvPicPr>
            <p:cNvPr id="47" name="Picture 3" descr="C:\Users\t-clemko\AppData\Local\Microsoft\Windows\Temporary Internet Files\Content.IE5\NLMY6X7X\MC900432537[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83795" y="2415984"/>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C:\Users\t-clemko\AppData\Local\Microsoft\Windows\Temporary Internet Files\Content.IE5\NLMY6X7X\MC900432537[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83795" y="2948940"/>
              <a:ext cx="274320" cy="274320"/>
            </a:xfrm>
            <a:prstGeom prst="rect">
              <a:avLst/>
            </a:prstGeom>
            <a:noFill/>
            <a:extLst>
              <a:ext uri="{909E8E84-426E-40DD-AFC4-6F175D3DCCD1}">
                <a14:hiddenFill xmlns:a14="http://schemas.microsoft.com/office/drawing/2010/main">
                  <a:solidFill>
                    <a:srgbClr val="FFFFFF"/>
                  </a:solidFill>
                </a14:hiddenFill>
              </a:ext>
            </a:extLst>
          </p:spPr>
        </p:pic>
      </p:grpSp>
      <p:sp>
        <p:nvSpPr>
          <p:cNvPr id="49" name="Rounded Rectangular Callout 48"/>
          <p:cNvSpPr/>
          <p:nvPr/>
        </p:nvSpPr>
        <p:spPr>
          <a:xfrm>
            <a:off x="3615661" y="3949053"/>
            <a:ext cx="5031660" cy="1384947"/>
          </a:xfrm>
          <a:prstGeom prst="wedgeRoundRectCallout">
            <a:avLst>
              <a:gd name="adj1" fmla="val -39307"/>
              <a:gd name="adj2" fmla="val -99626"/>
              <a:gd name="adj3" fmla="val 16667"/>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182880" tIns="45720" rtlCol="0" anchor="ctr"/>
          <a:lstStyle/>
          <a:p>
            <a:pPr algn="ctr">
              <a:spcBef>
                <a:spcPts val="200"/>
              </a:spcBef>
            </a:pPr>
            <a:r>
              <a:rPr lang="en-US" sz="2800" dirty="0" smtClean="0">
                <a:cs typeface="Consolas" pitchFamily="49" charset="0"/>
              </a:rPr>
              <a:t>Is this a practical problem for our malware detectors?</a:t>
            </a:r>
          </a:p>
        </p:txBody>
      </p:sp>
      <p:sp>
        <p:nvSpPr>
          <p:cNvPr id="50" name="Rounded Rectangular Callout 49"/>
          <p:cNvSpPr/>
          <p:nvPr/>
        </p:nvSpPr>
        <p:spPr>
          <a:xfrm>
            <a:off x="3320255" y="3518668"/>
            <a:ext cx="5622473" cy="2958332"/>
          </a:xfrm>
          <a:prstGeom prst="wedgeRoundRectCallout">
            <a:avLst>
              <a:gd name="adj1" fmla="val -35461"/>
              <a:gd name="adj2" fmla="val -58994"/>
              <a:gd name="adj3" fmla="val 16667"/>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182880" tIns="45720" rtlCol="0" anchor="ctr"/>
          <a:lstStyle/>
          <a:p>
            <a:pPr marL="457200" indent="-457200">
              <a:spcBef>
                <a:spcPts val="200"/>
              </a:spcBef>
              <a:buFont typeface="Arial" pitchFamily="34" charset="0"/>
              <a:buChar char="•"/>
            </a:pPr>
            <a:r>
              <a:rPr lang="en-US" sz="2800" dirty="0" smtClean="0">
                <a:cs typeface="Consolas" pitchFamily="49" charset="0"/>
              </a:rPr>
              <a:t>In 7.7</a:t>
            </a:r>
            <a:r>
              <a:rPr lang="en-US" sz="2800" dirty="0">
                <a:cs typeface="Consolas" pitchFamily="49" charset="0"/>
              </a:rPr>
              <a:t>% of </a:t>
            </a:r>
            <a:r>
              <a:rPr lang="en-US" sz="2800" dirty="0" smtClean="0">
                <a:cs typeface="Consolas" pitchFamily="49" charset="0"/>
              </a:rPr>
              <a:t>JS files</a:t>
            </a:r>
            <a:r>
              <a:rPr lang="en-US" sz="2800" dirty="0">
                <a:cs typeface="Consolas" pitchFamily="49" charset="0"/>
              </a:rPr>
              <a:t>, </a:t>
            </a:r>
            <a:r>
              <a:rPr lang="en-US" sz="2800" dirty="0" smtClean="0">
                <a:cs typeface="Consolas" pitchFamily="49" charset="0"/>
              </a:rPr>
              <a:t>code gets</a:t>
            </a:r>
            <a:r>
              <a:rPr lang="en-US" sz="2800" i="1" dirty="0" smtClean="0">
                <a:cs typeface="Consolas" pitchFamily="49" charset="0"/>
              </a:rPr>
              <a:t> </a:t>
            </a:r>
            <a:r>
              <a:rPr lang="en-US" sz="2800" dirty="0" smtClean="0">
                <a:cs typeface="Consolas" pitchFamily="49" charset="0"/>
              </a:rPr>
              <a:t>a reference to environment</a:t>
            </a:r>
            <a:endParaRPr lang="en-US" sz="2800" dirty="0">
              <a:cs typeface="Consolas" pitchFamily="49" charset="0"/>
            </a:endParaRPr>
          </a:p>
          <a:p>
            <a:pPr marL="457200" indent="-457200">
              <a:spcBef>
                <a:spcPts val="200"/>
              </a:spcBef>
              <a:buFont typeface="Arial" pitchFamily="34" charset="0"/>
              <a:buChar char="•"/>
            </a:pPr>
            <a:r>
              <a:rPr lang="en-US" sz="2800" dirty="0">
                <a:cs typeface="Consolas" pitchFamily="49" charset="0"/>
              </a:rPr>
              <a:t>In 1.2%, code branches on  such </a:t>
            </a:r>
            <a:r>
              <a:rPr lang="en-US" sz="2800" dirty="0" smtClean="0">
                <a:cs typeface="Consolas" pitchFamily="49" charset="0"/>
              </a:rPr>
              <a:t>sensitive values</a:t>
            </a:r>
          </a:p>
          <a:p>
            <a:pPr marL="457200" indent="-457200">
              <a:spcBef>
                <a:spcPts val="200"/>
              </a:spcBef>
              <a:buFont typeface="Arial" pitchFamily="34" charset="0"/>
              <a:buChar char="•"/>
            </a:pPr>
            <a:r>
              <a:rPr lang="en-US" sz="2800" b="1" dirty="0" smtClean="0">
                <a:cs typeface="Consolas" pitchFamily="49" charset="0"/>
              </a:rPr>
              <a:t>89.5%</a:t>
            </a:r>
            <a:r>
              <a:rPr lang="en-US" sz="2800" dirty="0" smtClean="0">
                <a:cs typeface="Consolas" pitchFamily="49" charset="0"/>
              </a:rPr>
              <a:t> of </a:t>
            </a:r>
            <a:r>
              <a:rPr lang="en-US" sz="2800" b="1" dirty="0" smtClean="0">
                <a:cs typeface="Consolas" pitchFamily="49" charset="0"/>
              </a:rPr>
              <a:t>malicious</a:t>
            </a:r>
            <a:r>
              <a:rPr lang="en-US" sz="2800" dirty="0" smtClean="0">
                <a:cs typeface="Consolas" pitchFamily="49" charset="0"/>
              </a:rPr>
              <a:t> JS branches on such values</a:t>
            </a:r>
          </a:p>
        </p:txBody>
      </p:sp>
      <p:grpSp>
        <p:nvGrpSpPr>
          <p:cNvPr id="73" name="Group 72"/>
          <p:cNvGrpSpPr/>
          <p:nvPr/>
        </p:nvGrpSpPr>
        <p:grpSpPr>
          <a:xfrm>
            <a:off x="2219846" y="1447800"/>
            <a:ext cx="5210458" cy="873236"/>
            <a:chOff x="2219846" y="1524000"/>
            <a:chExt cx="5210458" cy="873236"/>
          </a:xfrm>
        </p:grpSpPr>
        <p:grpSp>
          <p:nvGrpSpPr>
            <p:cNvPr id="53" name="Group 52"/>
            <p:cNvGrpSpPr/>
            <p:nvPr/>
          </p:nvGrpSpPr>
          <p:grpSpPr>
            <a:xfrm>
              <a:off x="2219846" y="1524000"/>
              <a:ext cx="5210458" cy="788555"/>
              <a:chOff x="2219846" y="1524000"/>
              <a:chExt cx="5210458" cy="788555"/>
            </a:xfrm>
          </p:grpSpPr>
          <p:pic>
            <p:nvPicPr>
              <p:cNvPr id="34" name="Picture 10" descr="http://ts2.mm.bing.net/images/thumbnail.aspx?q=996224012505&amp;id=1fe649769cc15cfc0234791824879006&amp;url=http%3a%2f%2fpocketfullofapps.com%2fwp-content%2fuploads%2f2010%2f06%2f512-Safari-Leopard.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685199" y="1556532"/>
                <a:ext cx="695326" cy="69532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http://ts2.mm.bing.net/images/thumbnail.aspx?q=1022790214009&amp;id=9cb5be13b60838a2506844b21f52f249&amp;url=http%3a%2f%2fmsheshtawy.com%2fwp-content%2fuploads%2f2010%2f06%2fchrome-icon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669913" y="1524000"/>
                <a:ext cx="760391" cy="76039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http://ts1.mm.bing.net/images/thumbnail.aspx?q=1026054758120&amp;id=f49771cd10fbe3f2d48e2655fb79111a&amp;url=http%3a%2f%2fcjwin.100webcustomers.com%2fblog%2fwp-content%2fuploads%2f2009%2f08%2fadobe-flash-player-icon.jp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967604" y="2043179"/>
                <a:ext cx="269376" cy="26937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6" descr="http://ts1.mm.bing.net/images/thumbnail.aspx?q=1026054758120&amp;id=f49771cd10fbe3f2d48e2655fb79111a&amp;url=http%3a%2f%2fcjwin.100webcustomers.com%2fblog%2fwp-content%2fuploads%2f2009%2f08%2fadobe-flash-player-icon.jpg"/>
              <p:cNvPicPr>
                <a:picLocks noChangeAspect="1" noChangeArrowheads="1"/>
              </p:cNvPicPr>
              <p:nvPr/>
            </p:nvPicPr>
            <p:blipFill>
              <a:blip r:embed="rId17" cstate="print">
                <a:extLst>
                  <a:ext uri="{BEBA8EAE-BF5A-486C-A8C5-ECC9F3942E4B}">
                    <a14:imgProps xmlns:a14="http://schemas.microsoft.com/office/drawing/2010/main">
                      <a14:imgLayer r:embed="rId16">
                        <a14:imgEffect>
                          <a14:backgroundRemoval t="3077" b="100000" l="6154" r="100000"/>
                        </a14:imgEffect>
                      </a14:imgLayer>
                    </a14:imgProps>
                  </a:ext>
                  <a:ext uri="{28A0092B-C50C-407E-A947-70E740481C1C}">
                    <a14:useLocalDpi xmlns:a14="http://schemas.microsoft.com/office/drawing/2010/main" val="0"/>
                  </a:ext>
                </a:extLst>
              </a:blip>
              <a:srcRect/>
              <a:stretch>
                <a:fillRect/>
              </a:stretch>
            </p:blipFill>
            <p:spPr bwMode="auto">
              <a:xfrm>
                <a:off x="4192656" y="2042957"/>
                <a:ext cx="269376" cy="26937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ts1.mm.bing.net/images/thumbnail.aspx?q=958006756880&amp;id=03630b615590ca612b2c56d882091a27&amp;url=http%3a%2f%2fwww.techmagnews.com%2fwp-content%2fuploads%2fimages%2fFacebook_No_Longer_Supports_Internet_Explorer_6.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642189" y="1609724"/>
                <a:ext cx="557532" cy="58894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http://ts2.mm.bing.net/images/thumbnail.aspx?q=1037589880833&amp;id=ac7eaa64c6ceda230b3614a9b2bd8cdd&amp;url=http%3a%2f%2fwww.gadgetlite.com%2fwp-content%2fuploads%2f2010%2f09%2fmicrosoft-internet-explorer-8.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219846" y="1526413"/>
                <a:ext cx="1133348" cy="75556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http://ts3.mm.bing.net/images/thumbnail.aspx?q=960786009090&amp;id=51d48d40bfa5378e65777001c942ded4&amp;url=http%3a%2f%2fhardgeek.org%2fwp-content%2fuploads%2f2010%2f07%2ffirefox-logo1.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4777019" y="1611301"/>
                <a:ext cx="618790" cy="585788"/>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p:cNvGrpSpPr/>
              <p:nvPr/>
            </p:nvGrpSpPr>
            <p:grpSpPr>
              <a:xfrm>
                <a:off x="3233250" y="2060776"/>
                <a:ext cx="234181" cy="234181"/>
                <a:chOff x="3233250" y="2051252"/>
                <a:chExt cx="234181" cy="234181"/>
              </a:xfrm>
            </p:grpSpPr>
            <p:sp>
              <p:nvSpPr>
                <p:cNvPr id="30" name="Rectangle 29"/>
                <p:cNvSpPr/>
                <p:nvPr/>
              </p:nvSpPr>
              <p:spPr>
                <a:xfrm>
                  <a:off x="3257856" y="2076815"/>
                  <a:ext cx="184295" cy="18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18" descr="http://ts2.mm.bing.net/images/thumbnail.aspx?q=1021719876557&amp;id=0fc8bdd545948f82f597b8601bc5c49c&amp;url=http%3a%2f%2fwww.veryicon.com%2ficon%2fpng%2fApplication%2fCS3%2520iKons%2fAcrobat%2520Reader.pn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233250" y="2051252"/>
                  <a:ext cx="234181" cy="2341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5" name="Group 54"/>
              <p:cNvGrpSpPr/>
              <p:nvPr/>
            </p:nvGrpSpPr>
            <p:grpSpPr>
              <a:xfrm>
                <a:off x="5480819" y="2061941"/>
                <a:ext cx="234181" cy="234181"/>
                <a:chOff x="3233250" y="2051252"/>
                <a:chExt cx="234181" cy="234181"/>
              </a:xfrm>
            </p:grpSpPr>
            <p:sp>
              <p:nvSpPr>
                <p:cNvPr id="56" name="Rectangle 55"/>
                <p:cNvSpPr/>
                <p:nvPr/>
              </p:nvSpPr>
              <p:spPr>
                <a:xfrm>
                  <a:off x="3257856" y="2076815"/>
                  <a:ext cx="184295" cy="18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18" descr="http://ts2.mm.bing.net/images/thumbnail.aspx?q=1021719876557&amp;id=0fc8bdd545948f82f597b8601bc5c49c&amp;url=http%3a%2f%2fwww.veryicon.com%2ficon%2fpng%2fApplication%2fCS3%2520iKons%2fAcrobat%2520Reader.pn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233250" y="2051252"/>
                  <a:ext cx="234181" cy="234181"/>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69" name="Picture 2" descr="File:Java logo.svg">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765777" y="1978136"/>
              <a:ext cx="2286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File:Java logo.svg">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974648" y="1978136"/>
              <a:ext cx="2286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File:Java logo.svg">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236696" y="1978136"/>
              <a:ext cx="228600" cy="4191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9242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25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50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nodeType="withEffect">
                                  <p:stCondLst>
                                    <p:cond delay="75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100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500"/>
                                        <p:tgtEl>
                                          <p:spTgt spid="7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6"/>
                                        </p:tgtEl>
                                      </p:cBhvr>
                                    </p:animEffect>
                                    <p:set>
                                      <p:cBhvr>
                                        <p:cTn id="38" dur="1" fill="hold">
                                          <p:stCondLst>
                                            <p:cond delay="499"/>
                                          </p:stCondLst>
                                        </p:cTn>
                                        <p:tgtEl>
                                          <p:spTgt spid="26"/>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Typical Malware Cloaking</a:t>
            </a:r>
            <a:endParaRPr lang="en-US" sz="4800"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5995" y="1610204"/>
            <a:ext cx="5792009" cy="4505954"/>
          </a:xfrm>
        </p:spPr>
      </p:pic>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smtClean="0"/>
          </a:p>
        </p:txBody>
      </p:sp>
      <p:sp>
        <p:nvSpPr>
          <p:cNvPr id="6" name="Rectangle 5"/>
          <p:cNvSpPr/>
          <p:nvPr/>
        </p:nvSpPr>
        <p:spPr>
          <a:xfrm>
            <a:off x="1390650" y="3048000"/>
            <a:ext cx="5753100" cy="228600"/>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p:cNvSpPr/>
          <p:nvPr/>
        </p:nvSpPr>
        <p:spPr>
          <a:xfrm>
            <a:off x="1390650" y="5334000"/>
            <a:ext cx="5753100" cy="228600"/>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1409700" y="3581400"/>
            <a:ext cx="5753100" cy="228600"/>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3711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More Complex Fingerprinting</a:t>
            </a:r>
            <a:endParaRPr lang="en-US" sz="4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smtClean="0"/>
          </a:p>
        </p:txBody>
      </p:sp>
      <p:pic>
        <p:nvPicPr>
          <p:cNvPr id="7" name="Content Placeholder 6"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6315" y="1386481"/>
            <a:ext cx="6279590" cy="5974756"/>
          </a:xfrm>
        </p:spPr>
      </p:pic>
      <p:pic>
        <p:nvPicPr>
          <p:cNvPr id="8" name="Content Placeholder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6315" y="7315200"/>
            <a:ext cx="6271367" cy="4525963"/>
          </a:xfrm>
          <a:prstGeom prst="rect">
            <a:avLst/>
          </a:prstGeom>
        </p:spPr>
      </p:pic>
      <p:grpSp>
        <p:nvGrpSpPr>
          <p:cNvPr id="6" name="Group 5"/>
          <p:cNvGrpSpPr/>
          <p:nvPr/>
        </p:nvGrpSpPr>
        <p:grpSpPr>
          <a:xfrm>
            <a:off x="6248400" y="2838976"/>
            <a:ext cx="2667000" cy="1946506"/>
            <a:chOff x="304800" y="2721443"/>
            <a:chExt cx="2667000" cy="1946506"/>
          </a:xfrm>
        </p:grpSpPr>
        <p:grpSp>
          <p:nvGrpSpPr>
            <p:cNvPr id="9" name="Group 8"/>
            <p:cNvGrpSpPr/>
            <p:nvPr/>
          </p:nvGrpSpPr>
          <p:grpSpPr>
            <a:xfrm>
              <a:off x="304800" y="2721443"/>
              <a:ext cx="2667000" cy="1701068"/>
              <a:chOff x="-304800" y="3581400"/>
              <a:chExt cx="3962400" cy="2527301"/>
            </a:xfrm>
          </p:grpSpPr>
          <p:pic>
            <p:nvPicPr>
              <p:cNvPr id="11"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1752600" y="3581400"/>
                <a:ext cx="1905000" cy="222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762000" y="3733800"/>
                <a:ext cx="1905000" cy="222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304800" y="3886200"/>
                <a:ext cx="1905000" cy="222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313" y="4439349"/>
              <a:ext cx="20859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p:cNvSpPr txBox="1"/>
          <p:nvPr/>
        </p:nvSpPr>
        <p:spPr>
          <a:xfrm>
            <a:off x="152400" y="3753659"/>
            <a:ext cx="4733219" cy="523220"/>
          </a:xfrm>
          <a:prstGeom prst="rect">
            <a:avLst/>
          </a:prstGeom>
          <a:solidFill>
            <a:schemeClr val="bg1"/>
          </a:solidFill>
          <a:ln>
            <a:solidFill>
              <a:schemeClr val="tx1"/>
            </a:solidFill>
          </a:ln>
        </p:spPr>
        <p:txBody>
          <a:bodyPr wrap="none" rtlCol="0">
            <a:spAutoFit/>
          </a:bodyPr>
          <a:lstStyle/>
          <a:p>
            <a:r>
              <a:rPr lang="en-US" sz="2800" b="1" dirty="0" smtClean="0"/>
              <a:t>Fingerprint: Q0193807F127J14</a:t>
            </a:r>
            <a:endParaRPr lang="en-US" sz="2800" b="1" dirty="0"/>
          </a:p>
        </p:txBody>
      </p:sp>
      <p:sp>
        <p:nvSpPr>
          <p:cNvPr id="5" name="Right Arrow 4"/>
          <p:cNvSpPr/>
          <p:nvPr/>
        </p:nvSpPr>
        <p:spPr>
          <a:xfrm>
            <a:off x="5181600" y="3829024"/>
            <a:ext cx="838200" cy="37249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19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77778E-6 -1.48148E-6 L -0.0007 -0.63773 " pathEditMode="relative" rAng="0" ptsTypes="AA">
                                      <p:cBhvr>
                                        <p:cTn id="6" dur="2000" fill="hold"/>
                                        <p:tgtEl>
                                          <p:spTgt spid="7"/>
                                        </p:tgtEl>
                                        <p:attrNameLst>
                                          <p:attrName>ppt_x</p:attrName>
                                          <p:attrName>ppt_y</p:attrName>
                                        </p:attrNameLst>
                                      </p:cBhvr>
                                      <p:rCtr x="-35" y="-31898"/>
                                    </p:animMotion>
                                  </p:childTnLst>
                                </p:cTn>
                              </p:par>
                              <p:par>
                                <p:cTn id="7" presetID="64" presetClass="path" presetSubtype="0" accel="50000" decel="50000" fill="hold" nodeType="withEffect">
                                  <p:stCondLst>
                                    <p:cond delay="0"/>
                                  </p:stCondLst>
                                  <p:childTnLst>
                                    <p:animMotion origin="layout" path="M 0.00035 -0.08449 L 0.00035 -0.7588 " pathEditMode="relative" rAng="0" ptsTypes="AA">
                                      <p:cBhvr>
                                        <p:cTn id="8" dur="2000" fill="hold"/>
                                        <p:tgtEl>
                                          <p:spTgt spid="8"/>
                                        </p:tgtEl>
                                        <p:attrNameLst>
                                          <p:attrName>ppt_x</p:attrName>
                                          <p:attrName>ppt_y</p:attrName>
                                        </p:attrNameLst>
                                      </p:cBhvr>
                                      <p:rCtr x="0" y="-33727"/>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Avoiding Dynamic Crawlers</a:t>
            </a:r>
            <a:endParaRPr lang="en-US" sz="4400"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676400"/>
            <a:ext cx="6682157" cy="4659451"/>
          </a:xfrm>
          <a:ln w="28575">
            <a:solidFill>
              <a:schemeClr val="tx1"/>
            </a:solidFill>
          </a:ln>
        </p:spPr>
      </p:pic>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dirty="0" smtClean="0"/>
          </a:p>
        </p:txBody>
      </p:sp>
      <p:sp>
        <p:nvSpPr>
          <p:cNvPr id="6" name="Rectangle 5"/>
          <p:cNvSpPr/>
          <p:nvPr/>
        </p:nvSpPr>
        <p:spPr>
          <a:xfrm>
            <a:off x="457200" y="4953000"/>
            <a:ext cx="5753100" cy="304800"/>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6685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dirty="0" smtClean="0"/>
              <a:t>Static – Dynamic Analysis Spectrum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smtClean="0"/>
          </a:p>
        </p:txBody>
      </p:sp>
      <p:cxnSp>
        <p:nvCxnSpPr>
          <p:cNvPr id="6" name="Straight Connector 5"/>
          <p:cNvCxnSpPr/>
          <p:nvPr/>
        </p:nvCxnSpPr>
        <p:spPr>
          <a:xfrm>
            <a:off x="838200" y="5334000"/>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5454134"/>
            <a:ext cx="1477905" cy="369332"/>
          </a:xfrm>
          <a:prstGeom prst="rect">
            <a:avLst/>
          </a:prstGeom>
          <a:noFill/>
        </p:spPr>
        <p:txBody>
          <a:bodyPr wrap="none" rtlCol="0">
            <a:spAutoFit/>
          </a:bodyPr>
          <a:lstStyle/>
          <a:p>
            <a:r>
              <a:rPr lang="en-US" b="1" dirty="0" smtClean="0"/>
              <a:t>Entirely static</a:t>
            </a:r>
            <a:endParaRPr lang="en-US" b="1" dirty="0"/>
          </a:p>
        </p:txBody>
      </p:sp>
      <p:sp>
        <p:nvSpPr>
          <p:cNvPr id="8" name="TextBox 7"/>
          <p:cNvSpPr txBox="1"/>
          <p:nvPr/>
        </p:nvSpPr>
        <p:spPr>
          <a:xfrm>
            <a:off x="6400800" y="5454134"/>
            <a:ext cx="1732782" cy="369332"/>
          </a:xfrm>
          <a:prstGeom prst="rect">
            <a:avLst/>
          </a:prstGeom>
          <a:noFill/>
        </p:spPr>
        <p:txBody>
          <a:bodyPr wrap="none" rtlCol="0">
            <a:spAutoFit/>
          </a:bodyPr>
          <a:lstStyle/>
          <a:p>
            <a:r>
              <a:rPr lang="en-US" b="1" dirty="0" smtClean="0"/>
              <a:t>Entirely runtime</a:t>
            </a:r>
            <a:endParaRPr lang="en-US" b="1" dirty="0"/>
          </a:p>
        </p:txBody>
      </p:sp>
      <p:sp>
        <p:nvSpPr>
          <p:cNvPr id="9" name="Rounded Rectangular Callout 8"/>
          <p:cNvSpPr/>
          <p:nvPr/>
        </p:nvSpPr>
        <p:spPr>
          <a:xfrm>
            <a:off x="838200" y="3048000"/>
            <a:ext cx="3581400" cy="1752600"/>
          </a:xfrm>
          <a:prstGeom prst="wedgeRoundRectCallout">
            <a:avLst>
              <a:gd name="adj1" fmla="val -38646"/>
              <a:gd name="adj2" fmla="val 90407"/>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2400" dirty="0" smtClean="0"/>
              <a:t>+ High coverage</a:t>
            </a:r>
          </a:p>
          <a:p>
            <a:r>
              <a:rPr lang="en-US" sz="2400" dirty="0" smtClean="0"/>
              <a:t>- Low precision</a:t>
            </a:r>
          </a:p>
          <a:p>
            <a:r>
              <a:rPr lang="en-US" sz="2400" dirty="0" smtClean="0"/>
              <a:t>- May not scale</a:t>
            </a:r>
            <a:endParaRPr lang="en-US" sz="2400" dirty="0"/>
          </a:p>
        </p:txBody>
      </p:sp>
      <p:sp>
        <p:nvSpPr>
          <p:cNvPr id="10" name="Rounded Rectangular Callout 9"/>
          <p:cNvSpPr/>
          <p:nvPr/>
        </p:nvSpPr>
        <p:spPr>
          <a:xfrm>
            <a:off x="4114800" y="1219200"/>
            <a:ext cx="3581400" cy="1752600"/>
          </a:xfrm>
          <a:prstGeom prst="wedgeRoundRectCallout">
            <a:avLst>
              <a:gd name="adj1" fmla="val 33200"/>
              <a:gd name="adj2" fmla="val 193541"/>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2400" dirty="0" smtClean="0"/>
              <a:t>+ High precision</a:t>
            </a:r>
          </a:p>
          <a:p>
            <a:r>
              <a:rPr lang="en-US" sz="2400" dirty="0" smtClean="0"/>
              <a:t>- High overhead</a:t>
            </a:r>
          </a:p>
          <a:p>
            <a:r>
              <a:rPr lang="en-US" sz="2400" dirty="0" smtClean="0"/>
              <a:t>- Low coverage</a:t>
            </a:r>
            <a:endParaRPr lang="en-US" sz="2400" dirty="0"/>
          </a:p>
        </p:txBody>
      </p:sp>
      <p:sp>
        <p:nvSpPr>
          <p:cNvPr id="11" name="TextBox 10"/>
          <p:cNvSpPr txBox="1"/>
          <p:nvPr/>
        </p:nvSpPr>
        <p:spPr>
          <a:xfrm>
            <a:off x="3352800" y="5454134"/>
            <a:ext cx="2025363" cy="369332"/>
          </a:xfrm>
          <a:prstGeom prst="rect">
            <a:avLst/>
          </a:prstGeom>
          <a:noFill/>
        </p:spPr>
        <p:txBody>
          <a:bodyPr wrap="none" rtlCol="0">
            <a:spAutoFit/>
          </a:bodyPr>
          <a:lstStyle/>
          <a:p>
            <a:r>
              <a:rPr lang="en-US" b="1" dirty="0" smtClean="0"/>
              <a:t>Symbolic execution</a:t>
            </a:r>
            <a:endParaRPr lang="en-US" b="1" dirty="0"/>
          </a:p>
        </p:txBody>
      </p:sp>
      <p:sp>
        <p:nvSpPr>
          <p:cNvPr id="12" name="Rounded Rectangular Callout 11"/>
          <p:cNvSpPr/>
          <p:nvPr/>
        </p:nvSpPr>
        <p:spPr>
          <a:xfrm>
            <a:off x="2574781" y="2438400"/>
            <a:ext cx="3581400" cy="1752600"/>
          </a:xfrm>
          <a:prstGeom prst="wedgeRoundRectCallout">
            <a:avLst>
              <a:gd name="adj1" fmla="val 1730"/>
              <a:gd name="adj2" fmla="val 126807"/>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2800" b="1" dirty="0" smtClean="0"/>
              <a:t>DART, </a:t>
            </a:r>
            <a:r>
              <a:rPr lang="en-US" sz="2800" b="1" dirty="0" smtClean="0"/>
              <a:t>SAGE, KLEE</a:t>
            </a:r>
            <a:endParaRPr lang="en-US" sz="2800" b="1" dirty="0" smtClean="0"/>
          </a:p>
          <a:p>
            <a:r>
              <a:rPr lang="en-US" sz="2400" dirty="0" smtClean="0"/>
              <a:t>+ High precision</a:t>
            </a:r>
          </a:p>
          <a:p>
            <a:r>
              <a:rPr lang="en-US" sz="2400" dirty="0" smtClean="0"/>
              <a:t>+ Scales reasonably well</a:t>
            </a:r>
          </a:p>
          <a:p>
            <a:r>
              <a:rPr lang="en-US" sz="2400" dirty="0" smtClean="0"/>
              <a:t>? High coverage</a:t>
            </a:r>
            <a:endParaRPr lang="en-US" sz="2400" dirty="0"/>
          </a:p>
        </p:txBody>
      </p:sp>
      <p:sp>
        <p:nvSpPr>
          <p:cNvPr id="13" name="TextBox 12"/>
          <p:cNvSpPr txBox="1"/>
          <p:nvPr/>
        </p:nvSpPr>
        <p:spPr>
          <a:xfrm>
            <a:off x="3352800" y="5486400"/>
            <a:ext cx="2025363" cy="400110"/>
          </a:xfrm>
          <a:prstGeom prst="rect">
            <a:avLst/>
          </a:prstGeom>
          <a:solidFill>
            <a:schemeClr val="bg1"/>
          </a:solidFill>
        </p:spPr>
        <p:txBody>
          <a:bodyPr wrap="square" rtlCol="0">
            <a:spAutoFit/>
          </a:bodyPr>
          <a:lstStyle/>
          <a:p>
            <a:pPr algn="ctr"/>
            <a:r>
              <a:rPr lang="en-US" sz="2000" b="1" dirty="0" smtClean="0">
                <a:solidFill>
                  <a:srgbClr val="FF0000"/>
                </a:solidFill>
              </a:rPr>
              <a:t>Multi-execution</a:t>
            </a:r>
            <a:endParaRPr lang="en-US" sz="2000" b="1" dirty="0">
              <a:solidFill>
                <a:srgbClr val="FF0000"/>
              </a:solidFill>
            </a:endParaRPr>
          </a:p>
        </p:txBody>
      </p:sp>
      <p:sp>
        <p:nvSpPr>
          <p:cNvPr id="14" name="Rounded Rectangular Callout 13"/>
          <p:cNvSpPr/>
          <p:nvPr/>
        </p:nvSpPr>
        <p:spPr>
          <a:xfrm>
            <a:off x="1935105" y="2133600"/>
            <a:ext cx="4694295" cy="2184991"/>
          </a:xfrm>
          <a:prstGeom prst="wedgeRoundRectCallout">
            <a:avLst>
              <a:gd name="adj1" fmla="val -1741"/>
              <a:gd name="adj2" fmla="val 105234"/>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r>
              <a:rPr lang="en-US" sz="3200" dirty="0" smtClean="0"/>
              <a:t>+ High precision</a:t>
            </a:r>
          </a:p>
          <a:p>
            <a:r>
              <a:rPr lang="en-US" sz="3200" dirty="0" smtClean="0"/>
              <a:t>+ High scalability</a:t>
            </a:r>
          </a:p>
          <a:p>
            <a:r>
              <a:rPr lang="en-US" sz="3200" dirty="0" smtClean="0"/>
              <a:t>+ High coverage</a:t>
            </a:r>
          </a:p>
          <a:p>
            <a:r>
              <a:rPr lang="en-US" sz="2400" dirty="0" smtClean="0"/>
              <a:t>- Watch out for resource usage</a:t>
            </a:r>
            <a:endParaRPr lang="en-US" sz="2400"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3876" y="1357246"/>
            <a:ext cx="3562847" cy="943107"/>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241" y="832199"/>
            <a:ext cx="3972480" cy="1733792"/>
          </a:xfrm>
          <a:prstGeom prst="rect">
            <a:avLst/>
          </a:prstGeom>
        </p:spPr>
      </p:pic>
    </p:spTree>
    <p:extLst>
      <p:ext uri="{BB962C8B-B14F-4D97-AF65-F5344CB8AC3E}">
        <p14:creationId xmlns:p14="http://schemas.microsoft.com/office/powerpoint/2010/main" val="240148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400" dirty="0" smtClean="0"/>
              <a:t>Avoiding Static Detection</a:t>
            </a:r>
            <a:endParaRPr lang="en-US" sz="4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smtClean="0"/>
          </a:p>
        </p:txBody>
      </p:sp>
      <p:pic>
        <p:nvPicPr>
          <p:cNvPr id="9" name="Picture 8" descr="Screen Clipping"/>
          <p:cNvPicPr>
            <a:picLocks noChangeAspect="1"/>
          </p:cNvPicPr>
          <p:nvPr/>
        </p:nvPicPr>
        <p:blipFill rotWithShape="1">
          <a:blip r:embed="rId2">
            <a:extLst>
              <a:ext uri="{28A0092B-C50C-407E-A947-70E740481C1C}">
                <a14:useLocalDpi xmlns:a14="http://schemas.microsoft.com/office/drawing/2010/main" val="0"/>
              </a:ext>
            </a:extLst>
          </a:blip>
          <a:srcRect t="20545"/>
          <a:stretch/>
        </p:blipFill>
        <p:spPr>
          <a:xfrm>
            <a:off x="152400" y="3353847"/>
            <a:ext cx="4896534" cy="1105094"/>
          </a:xfrm>
          <a:prstGeom prst="rect">
            <a:avLst/>
          </a:prstGeom>
          <a:ln w="19050">
            <a:solidFill>
              <a:schemeClr val="tx1"/>
            </a:solidFill>
          </a:ln>
        </p:spPr>
      </p:pic>
      <p:pic>
        <p:nvPicPr>
          <p:cNvPr id="7" name="Content Placeholder 6" descr="Screen Clipping"/>
          <p:cNvPicPr>
            <a:picLocks noGrp="1" noChangeAspect="1"/>
          </p:cNvPicPr>
          <p:nvPr>
            <p:ph idx="1"/>
          </p:nvPr>
        </p:nvPicPr>
        <p:blipFill rotWithShape="1">
          <a:blip r:embed="rId3">
            <a:extLst>
              <a:ext uri="{28A0092B-C50C-407E-A947-70E740481C1C}">
                <a14:useLocalDpi xmlns:a14="http://schemas.microsoft.com/office/drawing/2010/main" val="0"/>
              </a:ext>
            </a:extLst>
          </a:blip>
          <a:srcRect b="2380"/>
          <a:stretch/>
        </p:blipFill>
        <p:spPr>
          <a:xfrm>
            <a:off x="4428488" y="1905000"/>
            <a:ext cx="4563112" cy="3143250"/>
          </a:xfrm>
          <a:ln w="19050">
            <a:solidFill>
              <a:schemeClr val="tx1"/>
            </a:solidFill>
          </a:ln>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1096126"/>
            <a:ext cx="4887007" cy="5620535"/>
          </a:xfrm>
          <a:prstGeom prst="rect">
            <a:avLst/>
          </a:prstGeom>
          <a:ln w="19050">
            <a:solidFill>
              <a:schemeClr val="tx1"/>
            </a:solidFill>
          </a:ln>
        </p:spPr>
      </p:pic>
    </p:spTree>
    <p:extLst>
      <p:ext uri="{BB962C8B-B14F-4D97-AF65-F5344CB8AC3E}">
        <p14:creationId xmlns:p14="http://schemas.microsoft.com/office/powerpoint/2010/main" val="380952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5" descr="http://www.applewooddata.co.uk/Images/Server%20Farm%20front%20Vei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67702"/>
            <a:ext cx="9144000" cy="6414098"/>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p:cNvSpPr/>
          <p:nvPr/>
        </p:nvSpPr>
        <p:spPr>
          <a:xfrm>
            <a:off x="0" y="0"/>
            <a:ext cx="9143999" cy="685799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rapezoid 73"/>
          <p:cNvSpPr/>
          <p:nvPr/>
        </p:nvSpPr>
        <p:spPr>
          <a:xfrm>
            <a:off x="1905000" y="2824613"/>
            <a:ext cx="7010400" cy="2888066"/>
          </a:xfrm>
          <a:prstGeom prst="trapezoid">
            <a:avLst>
              <a:gd name="adj" fmla="val 5429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3200" dirty="0" smtClean="0">
                <a:solidFill>
                  <a:schemeClr val="tx1"/>
                </a:solidFill>
              </a:rPr>
              <a:t>How to Allocate Detection Resources?</a:t>
            </a:r>
            <a:endParaRPr lang="en-US" sz="3200" dirty="0">
              <a:solidFill>
                <a:schemeClr val="tx1"/>
              </a:solidFill>
            </a:endParaRPr>
          </a:p>
        </p:txBody>
      </p:sp>
      <p:grpSp>
        <p:nvGrpSpPr>
          <p:cNvPr id="7" name="Group 6"/>
          <p:cNvGrpSpPr/>
          <p:nvPr/>
        </p:nvGrpSpPr>
        <p:grpSpPr>
          <a:xfrm>
            <a:off x="3557268" y="2824613"/>
            <a:ext cx="3908723" cy="760391"/>
            <a:chOff x="3557268" y="2824613"/>
            <a:chExt cx="3908723" cy="760391"/>
          </a:xfrm>
        </p:grpSpPr>
        <p:pic>
          <p:nvPicPr>
            <p:cNvPr id="10" name="Picture 12" descr="http://ts2.mm.bing.net/images/thumbnail.aspx?q=1022790214009&amp;id=9cb5be13b60838a2506844b21f52f249&amp;url=http%3a%2f%2fmsheshtawy.com%2fwp-content%2fuploads%2f2010%2f06%2fchrome-icon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705600" y="2824613"/>
              <a:ext cx="760391" cy="7603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ts1.mm.bing.net/images/thumbnail.aspx?q=958006756880&amp;id=03630b615590ca612b2c56d882091a27&amp;url=http%3a%2f%2fwww.techmagnews.com%2fwp-content%2fuploads%2fimages%2fFacebook_No_Longer_Supports_Internet_Explorer_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557268" y="2910337"/>
              <a:ext cx="557532" cy="5889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ts3.mm.bing.net/images/thumbnail.aspx?q=960786009090&amp;id=51d48d40bfa5378e65777001c942ded4&amp;url=http%3a%2f%2fhardgeek.org%2fwp-content%2fuploads%2f2010%2f07%2ffirefox-logo1.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5137721" y="2911914"/>
              <a:ext cx="618790" cy="5857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oup 63"/>
          <p:cNvGrpSpPr/>
          <p:nvPr/>
        </p:nvGrpSpPr>
        <p:grpSpPr>
          <a:xfrm>
            <a:off x="188985" y="3727993"/>
            <a:ext cx="1317924" cy="2815683"/>
            <a:chOff x="188985" y="3713256"/>
            <a:chExt cx="1317924" cy="2815683"/>
          </a:xfrm>
        </p:grpSpPr>
        <p:pic>
          <p:nvPicPr>
            <p:cNvPr id="34" name="Picture 16" descr="http://ts1.mm.bing.net/images/thumbnail.aspx?q=1026054758120&amp;id=f49771cd10fbe3f2d48e2655fb79111a&amp;url=http%3a%2f%2fcjwin.100webcustomers.com%2fblog%2fwp-content%2fuploads%2f2009%2f08%2fadobe-flash-player-icon.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2809" b="100000" l="1124" r="100000">
                          <a14:foregroundMark x1="53371" y1="47191" x2="53371" y2="47191"/>
                          <a14:foregroundMark x1="47191" y1="55056" x2="47191" y2="55056"/>
                          <a14:backgroundMark x1="39326" y1="2247" x2="39326" y2="2247"/>
                          <a14:backgroundMark x1="58989" y1="2809" x2="58989" y2="2809"/>
                          <a14:backgroundMark x1="67416" y1="3371" x2="67416" y2="3371"/>
                          <a14:backgroundMark x1="70787" y1="6742" x2="70787" y2="6742"/>
                        </a14:backgroundRemoval>
                      </a14:imgEffect>
                    </a14:imgLayer>
                  </a14:imgProps>
                </a:ext>
                <a:ext uri="{28A0092B-C50C-407E-A947-70E740481C1C}">
                  <a14:useLocalDpi xmlns:a14="http://schemas.microsoft.com/office/drawing/2010/main" val="0"/>
                </a:ext>
              </a:extLst>
            </a:blip>
            <a:srcRect/>
            <a:stretch>
              <a:fillRect/>
            </a:stretch>
          </p:blipFill>
          <p:spPr bwMode="auto">
            <a:xfrm>
              <a:off x="188985" y="4800600"/>
              <a:ext cx="741342" cy="74134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8" descr="http://ts2.mm.bing.net/images/thumbnail.aspx?q=1021719876557&amp;id=0fc8bdd545948f82f597b8601bc5c49c&amp;url=http%3a%2f%2fwww.veryicon.com%2ficon%2fpng%2fApplication%2fCS3%2520iKons%2fAcrobat%2520Reader.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7414" y="5791200"/>
              <a:ext cx="644483" cy="64448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0" descr="http://ts4.mm.bing.net/images/thumbnail.aspx?q=991966333655&amp;id=4e8ecad60986106645aa2ba1697a8cce&amp;url=http%3a%2f%2fwww.techieindigo.com%2fJava%2fwp-content%2fuploads%2f2010%2f12%2fJava.pn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foregroundMark x1="63190" y1="67333" x2="63190" y2="67333"/>
                          <a14:foregroundMark x1="50307" y1="63667" x2="50307" y2="63667"/>
                          <a14:foregroundMark x1="54601" y1="56000" x2="54601" y2="56000"/>
                          <a14:foregroundMark x1="43558" y1="50000" x2="43558" y2="50000"/>
                          <a14:foregroundMark x1="20245" y1="41000" x2="20245" y2="41000"/>
                          <a14:foregroundMark x1="38037" y1="23667" x2="38037" y2="23667"/>
                          <a14:foregroundMark x1="54601" y1="27667" x2="54601" y2="27667"/>
                          <a14:foregroundMark x1="58896" y1="32667" x2="58896" y2="32667"/>
                          <a14:foregroundMark x1="58896" y1="21333" x2="58896" y2="21333"/>
                          <a14:foregroundMark x1="92025" y1="41667" x2="92025" y2="41667"/>
                          <a14:foregroundMark x1="49080" y1="81000" x2="49080" y2="81000"/>
                          <a14:foregroundMark x1="77914" y1="85667" x2="77914" y2="85667"/>
                          <a14:foregroundMark x1="38037" y1="85333" x2="38037" y2="85333"/>
                          <a14:foregroundMark x1="10429" y1="84000" x2="10429" y2="84000"/>
                        </a14:backgroundRemoval>
                      </a14:imgEffect>
                    </a14:imgLayer>
                  </a14:imgProps>
                </a:ext>
                <a:ext uri="{28A0092B-C50C-407E-A947-70E740481C1C}">
                  <a14:useLocalDpi xmlns:a14="http://schemas.microsoft.com/office/drawing/2010/main" val="0"/>
                </a:ext>
              </a:extLst>
            </a:blip>
            <a:srcRect/>
            <a:stretch>
              <a:fillRect/>
            </a:stretch>
          </p:blipFill>
          <p:spPr bwMode="auto">
            <a:xfrm>
              <a:off x="304800" y="3713256"/>
              <a:ext cx="509712" cy="9381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23343" y="3766817"/>
              <a:ext cx="583566" cy="830997"/>
            </a:xfrm>
            <a:prstGeom prst="rect">
              <a:avLst/>
            </a:prstGeom>
            <a:noFill/>
          </p:spPr>
          <p:txBody>
            <a:bodyPr wrap="square" rtlCol="0">
              <a:spAutoFit/>
            </a:bodyPr>
            <a:lstStyle/>
            <a:p>
              <a:pPr algn="ctr"/>
              <a:r>
                <a:rPr lang="en-US" sz="1600" dirty="0" smtClean="0"/>
                <a:t>1.4</a:t>
              </a:r>
            </a:p>
            <a:p>
              <a:pPr algn="ctr"/>
              <a:r>
                <a:rPr lang="en-US" sz="1600" dirty="0" smtClean="0"/>
                <a:t>1.5</a:t>
              </a:r>
            </a:p>
            <a:p>
              <a:pPr algn="ctr"/>
              <a:r>
                <a:rPr lang="en-US" sz="1600" dirty="0" smtClean="0"/>
                <a:t>2.0</a:t>
              </a:r>
            </a:p>
          </p:txBody>
        </p:sp>
        <p:sp>
          <p:nvSpPr>
            <p:cNvPr id="37" name="TextBox 36"/>
            <p:cNvSpPr txBox="1"/>
            <p:nvPr/>
          </p:nvSpPr>
          <p:spPr>
            <a:xfrm>
              <a:off x="923343" y="4755772"/>
              <a:ext cx="583566" cy="830997"/>
            </a:xfrm>
            <a:prstGeom prst="rect">
              <a:avLst/>
            </a:prstGeom>
            <a:noFill/>
          </p:spPr>
          <p:txBody>
            <a:bodyPr wrap="square" rtlCol="0">
              <a:spAutoFit/>
            </a:bodyPr>
            <a:lstStyle/>
            <a:p>
              <a:pPr algn="ctr"/>
              <a:r>
                <a:rPr lang="en-US" sz="1600" dirty="0" smtClean="0"/>
                <a:t>9.0</a:t>
              </a:r>
            </a:p>
            <a:p>
              <a:pPr algn="ctr"/>
              <a:r>
                <a:rPr lang="en-US" sz="1600" dirty="0" smtClean="0"/>
                <a:t>9.1</a:t>
              </a:r>
            </a:p>
            <a:p>
              <a:pPr algn="ctr"/>
              <a:r>
                <a:rPr lang="en-US" sz="1600" dirty="0" smtClean="0"/>
                <a:t>10.0</a:t>
              </a:r>
            </a:p>
          </p:txBody>
        </p:sp>
        <p:sp>
          <p:nvSpPr>
            <p:cNvPr id="38" name="TextBox 37"/>
            <p:cNvSpPr txBox="1"/>
            <p:nvPr/>
          </p:nvSpPr>
          <p:spPr>
            <a:xfrm>
              <a:off x="923343" y="5697942"/>
              <a:ext cx="583566" cy="830997"/>
            </a:xfrm>
            <a:prstGeom prst="rect">
              <a:avLst/>
            </a:prstGeom>
            <a:noFill/>
          </p:spPr>
          <p:txBody>
            <a:bodyPr wrap="square" rtlCol="0">
              <a:spAutoFit/>
            </a:bodyPr>
            <a:lstStyle/>
            <a:p>
              <a:pPr algn="ctr"/>
              <a:r>
                <a:rPr lang="en-US" sz="1600" dirty="0"/>
                <a:t>8</a:t>
              </a:r>
              <a:endParaRPr lang="en-US" sz="1600" dirty="0" smtClean="0"/>
            </a:p>
            <a:p>
              <a:pPr algn="ctr"/>
              <a:r>
                <a:rPr lang="en-US" sz="1600" dirty="0" smtClean="0"/>
                <a:t>9</a:t>
              </a:r>
            </a:p>
            <a:p>
              <a:pPr algn="ctr"/>
              <a:r>
                <a:rPr lang="en-US" sz="1600" dirty="0" smtClean="0"/>
                <a:t>10</a:t>
              </a:r>
            </a:p>
          </p:txBody>
        </p:sp>
      </p:grpSp>
      <p:grpSp>
        <p:nvGrpSpPr>
          <p:cNvPr id="67" name="Group 66"/>
          <p:cNvGrpSpPr/>
          <p:nvPr/>
        </p:nvGrpSpPr>
        <p:grpSpPr>
          <a:xfrm>
            <a:off x="3048000" y="3779925"/>
            <a:ext cx="4856430" cy="501133"/>
            <a:chOff x="3048000" y="3765188"/>
            <a:chExt cx="4856430" cy="501133"/>
          </a:xfrm>
        </p:grpSpPr>
        <p:grpSp>
          <p:nvGrpSpPr>
            <p:cNvPr id="4" name="Group 3"/>
            <p:cNvGrpSpPr/>
            <p:nvPr/>
          </p:nvGrpSpPr>
          <p:grpSpPr>
            <a:xfrm>
              <a:off x="3048000" y="3765188"/>
              <a:ext cx="1559107" cy="469060"/>
              <a:chOff x="2333796" y="3713256"/>
              <a:chExt cx="1559107" cy="469060"/>
            </a:xfrm>
          </p:grpSpPr>
          <p:pic>
            <p:nvPicPr>
              <p:cNvPr id="39" name="Picture 2" descr="http://ts1.mm.bing.net/images/thumbnail.aspx?q=958006756880&amp;id=03630b615590ca612b2c56d882091a27&amp;url=http%3a%2f%2fwww.techmagnews.com%2fwp-content%2fuploads%2fimages%2fFacebook_No_Longer_Supports_Internet_Explorer_6.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333796" y="3713256"/>
                <a:ext cx="444043" cy="46905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ts1.mm.bing.net/images/thumbnail.aspx?q=958006756880&amp;id=03630b615590ca612b2c56d882091a27&amp;url=http%3a%2f%2fwww.techmagnews.com%2fwp-content%2fuploads%2fimages%2fFacebook_No_Longer_Supports_Internet_Explorer_6.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891328" y="3713257"/>
                <a:ext cx="444043" cy="46905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ttp://ts1.mm.bing.net/images/thumbnail.aspx?q=958006756880&amp;id=03630b615590ca612b2c56d882091a27&amp;url=http%3a%2f%2fwww.techmagnews.com%2fwp-content%2fuploads%2fimages%2fFacebook_No_Longer_Supports_Internet_Explorer_6.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48860" y="3713257"/>
                <a:ext cx="444043" cy="4690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Group 55"/>
            <p:cNvGrpSpPr/>
            <p:nvPr/>
          </p:nvGrpSpPr>
          <p:grpSpPr>
            <a:xfrm>
              <a:off x="4713666" y="3824348"/>
              <a:ext cx="1498214" cy="408405"/>
              <a:chOff x="5207386" y="3505200"/>
              <a:chExt cx="1498214" cy="408405"/>
            </a:xfrm>
          </p:grpSpPr>
          <p:pic>
            <p:nvPicPr>
              <p:cNvPr id="57" name="Picture 8" descr="http://ts3.mm.bing.net/images/thumbnail.aspx?q=960786009090&amp;id=51d48d40bfa5378e65777001c942ded4&amp;url=http%3a%2f%2fhardgeek.org%2fwp-content%2fuploads%2f2010%2f07%2ffirefox-logo1.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5716950" y="3505200"/>
                <a:ext cx="431414" cy="40840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http://ts3.mm.bing.net/images/thumbnail.aspx?q=960786009090&amp;id=51d48d40bfa5378e65777001c942ded4&amp;url=http%3a%2f%2fhardgeek.org%2fwp-content%2fuploads%2f2010%2f07%2ffirefox-logo1.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5207386" y="3505200"/>
                <a:ext cx="431414" cy="40840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http://ts3.mm.bing.net/images/thumbnail.aspx?q=960786009090&amp;id=51d48d40bfa5378e65777001c942ded4&amp;url=http%3a%2f%2fhardgeek.org%2fwp-content%2fuploads%2f2010%2f07%2ffirefox-logo1.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6274186" y="3505200"/>
                <a:ext cx="431414" cy="4084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Group 59"/>
            <p:cNvGrpSpPr/>
            <p:nvPr/>
          </p:nvGrpSpPr>
          <p:grpSpPr>
            <a:xfrm>
              <a:off x="6324600" y="3790779"/>
              <a:ext cx="1579830" cy="475542"/>
              <a:chOff x="6886743" y="3790779"/>
              <a:chExt cx="1579830" cy="475542"/>
            </a:xfrm>
          </p:grpSpPr>
          <p:pic>
            <p:nvPicPr>
              <p:cNvPr id="61" name="Picture 12" descr="http://ts2.mm.bing.net/images/thumbnail.aspx?q=1022790214009&amp;id=9cb5be13b60838a2506844b21f52f249&amp;url=http%3a%2f%2fmsheshtawy.com%2fwp-content%2fuploads%2f2010%2f06%2fchrome-icon1.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438887" y="3790779"/>
                <a:ext cx="475542" cy="47554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2" descr="http://ts2.mm.bing.net/images/thumbnail.aspx?q=1022790214009&amp;id=9cb5be13b60838a2506844b21f52f249&amp;url=http%3a%2f%2fmsheshtawy.com%2fwp-content%2fuploads%2f2010%2f06%2fchrome-icon1.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991031" y="3790779"/>
                <a:ext cx="475542" cy="47554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2" descr="http://ts2.mm.bing.net/images/thumbnail.aspx?q=1022790214009&amp;id=9cb5be13b60838a2506844b21f52f249&amp;url=http%3a%2f%2fmsheshtawy.com%2fwp-content%2fuploads%2f2010%2f06%2fchrome-icon1.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886743" y="3790779"/>
                <a:ext cx="475542" cy="47554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9" name="Group 68"/>
          <p:cNvGrpSpPr/>
          <p:nvPr/>
        </p:nvGrpSpPr>
        <p:grpSpPr>
          <a:xfrm>
            <a:off x="2564406" y="4462228"/>
            <a:ext cx="5630912" cy="927465"/>
            <a:chOff x="2564406" y="4447491"/>
            <a:chExt cx="5630912" cy="927465"/>
          </a:xfrm>
        </p:grpSpPr>
        <p:sp>
          <p:nvSpPr>
            <p:cNvPr id="55" name="Rectangle 54"/>
            <p:cNvSpPr/>
            <p:nvPr/>
          </p:nvSpPr>
          <p:spPr>
            <a:xfrm>
              <a:off x="3383916" y="5005624"/>
              <a:ext cx="343363" cy="369332"/>
            </a:xfrm>
            <a:prstGeom prst="rect">
              <a:avLst/>
            </a:prstGeom>
          </p:spPr>
          <p:txBody>
            <a:bodyPr wrap="none">
              <a:spAutoFit/>
            </a:bodyPr>
            <a:lstStyle/>
            <a:p>
              <a:pPr algn="ctr"/>
              <a:r>
                <a:rPr lang="en-US" dirty="0" smtClean="0"/>
                <a:t>…</a:t>
              </a:r>
              <a:endParaRPr lang="en-US" dirty="0"/>
            </a:p>
          </p:txBody>
        </p:sp>
        <p:grpSp>
          <p:nvGrpSpPr>
            <p:cNvPr id="68" name="Group 67"/>
            <p:cNvGrpSpPr/>
            <p:nvPr/>
          </p:nvGrpSpPr>
          <p:grpSpPr>
            <a:xfrm>
              <a:off x="2564406" y="4447491"/>
              <a:ext cx="5630912" cy="369332"/>
              <a:chOff x="2564406" y="4447491"/>
              <a:chExt cx="5630912" cy="369332"/>
            </a:xfrm>
          </p:grpSpPr>
          <p:grpSp>
            <p:nvGrpSpPr>
              <p:cNvPr id="19" name="Group 18"/>
              <p:cNvGrpSpPr/>
              <p:nvPr/>
            </p:nvGrpSpPr>
            <p:grpSpPr>
              <a:xfrm>
                <a:off x="2564406" y="4514893"/>
                <a:ext cx="2464794" cy="234530"/>
                <a:chOff x="2061161" y="4474702"/>
                <a:chExt cx="2464794" cy="234530"/>
              </a:xfrm>
            </p:grpSpPr>
            <p:pic>
              <p:nvPicPr>
                <p:cNvPr id="43" name="Picture 2" descr="http://ts1.mm.bing.net/images/thumbnail.aspx?q=958006756880&amp;id=03630b615590ca612b2c56d882091a27&amp;url=http%3a%2f%2fwww.techmagnews.com%2fwp-content%2fuploads%2fimages%2fFacebook_No_Longer_Supports_Internet_Explorer_6.jpg"/>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061161" y="4474703"/>
                  <a:ext cx="222021" cy="23452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ts1.mm.bing.net/images/thumbnail.aspx?q=958006756880&amp;id=03630b615590ca612b2c56d882091a27&amp;url=http%3a%2f%2fwww.techmagnews.com%2fwp-content%2fuploads%2fimages%2fFacebook_No_Longer_Supports_Internet_Explorer_6.jpg"/>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339926" y="4474703"/>
                  <a:ext cx="222021" cy="23452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ttp://ts1.mm.bing.net/images/thumbnail.aspx?q=958006756880&amp;id=03630b615590ca612b2c56d882091a27&amp;url=http%3a%2f%2fwww.techmagnews.com%2fwp-content%2fuploads%2fimages%2fFacebook_No_Longer_Supports_Internet_Explorer_6.jpg"/>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618690" y="4474703"/>
                  <a:ext cx="222021" cy="2345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ts1.mm.bing.net/images/thumbnail.aspx?q=958006756880&amp;id=03630b615590ca612b2c56d882091a27&amp;url=http%3a%2f%2fwww.techmagnews.com%2fwp-content%2fuploads%2fimages%2fFacebook_No_Longer_Supports_Internet_Explorer_6.jpg"/>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890655" y="4474702"/>
                  <a:ext cx="222021" cy="23452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http://ts1.mm.bing.net/images/thumbnail.aspx?q=958006756880&amp;id=03630b615590ca612b2c56d882091a27&amp;url=http%3a%2f%2fwww.techmagnews.com%2fwp-content%2fuploads%2fimages%2fFacebook_No_Longer_Supports_Internet_Explorer_6.jpg"/>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169420" y="4474702"/>
                  <a:ext cx="222021" cy="23452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ts1.mm.bing.net/images/thumbnail.aspx?q=958006756880&amp;id=03630b615590ca612b2c56d882091a27&amp;url=http%3a%2f%2fwww.techmagnews.com%2fwp-content%2fuploads%2fimages%2fFacebook_No_Longer_Supports_Internet_Explorer_6.jpg"/>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48184" y="4474702"/>
                  <a:ext cx="222021" cy="2345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ttp://ts1.mm.bing.net/images/thumbnail.aspx?q=958006756880&amp;id=03630b615590ca612b2c56d882091a27&amp;url=http%3a%2f%2fwww.techmagnews.com%2fwp-content%2fuploads%2fimages%2fFacebook_No_Longer_Supports_Internet_Explorer_6.jpg"/>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746405" y="4474703"/>
                  <a:ext cx="222021" cy="23452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http://ts1.mm.bing.net/images/thumbnail.aspx?q=958006756880&amp;id=03630b615590ca612b2c56d882091a27&amp;url=http%3a%2f%2fwww.techmagnews.com%2fwp-content%2fuploads%2fimages%2fFacebook_No_Longer_Supports_Internet_Explorer_6.jpg"/>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025170" y="4474703"/>
                  <a:ext cx="222021" cy="23452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ts1.mm.bing.net/images/thumbnail.aspx?q=958006756880&amp;id=03630b615590ca612b2c56d882091a27&amp;url=http%3a%2f%2fwww.techmagnews.com%2fwp-content%2fuploads%2fimages%2fFacebook_No_Longer_Supports_Internet_Explorer_6.jpg"/>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03934" y="4474703"/>
                  <a:ext cx="222021" cy="234529"/>
                </a:xfrm>
                <a:prstGeom prst="rect">
                  <a:avLst/>
                </a:prstGeom>
                <a:noFill/>
                <a:extLst>
                  <a:ext uri="{909E8E84-426E-40DD-AFC4-6F175D3DCCD1}">
                    <a14:hiddenFill xmlns:a14="http://schemas.microsoft.com/office/drawing/2010/main">
                      <a:solidFill>
                        <a:srgbClr val="FFFFFF"/>
                      </a:solidFill>
                    </a14:hiddenFill>
                  </a:ext>
                </a:extLst>
              </p:spPr>
            </p:pic>
          </p:grpSp>
          <p:pic>
            <p:nvPicPr>
              <p:cNvPr id="65" name="Picture 12" descr="http://ts2.mm.bing.net/images/thumbnail.aspx?q=1022790214009&amp;id=9cb5be13b60838a2506844b21f52f249&amp;url=http%3a%2f%2fmsheshtawy.com%2fwp-content%2fuploads%2f2010%2f06%2fchrome-icon1.jpg"/>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924800" y="4496899"/>
                <a:ext cx="270518" cy="270518"/>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p:cNvSpPr/>
              <p:nvPr/>
            </p:nvSpPr>
            <p:spPr>
              <a:xfrm>
                <a:off x="6306785" y="4447491"/>
                <a:ext cx="343363" cy="369332"/>
              </a:xfrm>
              <a:prstGeom prst="rect">
                <a:avLst/>
              </a:prstGeom>
            </p:spPr>
            <p:txBody>
              <a:bodyPr wrap="none">
                <a:spAutoFit/>
              </a:bodyPr>
              <a:lstStyle/>
              <a:p>
                <a:pPr algn="ctr"/>
                <a:r>
                  <a:rPr lang="en-US" dirty="0" smtClean="0"/>
                  <a:t>…</a:t>
                </a:r>
                <a:endParaRPr lang="en-US" dirty="0"/>
              </a:p>
            </p:txBody>
          </p:sp>
        </p:grpSp>
      </p:grpSp>
      <p:sp>
        <p:nvSpPr>
          <p:cNvPr id="76" name="Trapezoid 75"/>
          <p:cNvSpPr/>
          <p:nvPr/>
        </p:nvSpPr>
        <p:spPr>
          <a:xfrm>
            <a:off x="4350991" y="1523999"/>
            <a:ext cx="2192250" cy="903139"/>
          </a:xfrm>
          <a:prstGeom prst="trapezoid">
            <a:avLst>
              <a:gd name="adj" fmla="val 54290"/>
            </a:avLst>
          </a:prstGeom>
        </p:spPr>
        <p:style>
          <a:lnRef idx="1">
            <a:schemeClr val="accent1"/>
          </a:lnRef>
          <a:fillRef idx="2">
            <a:schemeClr val="accent1"/>
          </a:fillRef>
          <a:effectRef idx="1">
            <a:schemeClr val="accent1"/>
          </a:effectRef>
          <a:fontRef idx="minor">
            <a:schemeClr val="dk1"/>
          </a:fontRef>
        </p:style>
        <p:txBody>
          <a:bodyPr bIns="182880" rtlCol="0" anchor="ctr"/>
          <a:lstStyle/>
          <a:p>
            <a:pPr algn="ctr"/>
            <a:r>
              <a:rPr lang="en-US" sz="4000" dirty="0"/>
              <a:t>Rozzle</a:t>
            </a:r>
          </a:p>
        </p:txBody>
      </p:sp>
      <p:sp>
        <p:nvSpPr>
          <p:cNvPr id="77" name="Rounded Rectangular Callout 76"/>
          <p:cNvSpPr/>
          <p:nvPr/>
        </p:nvSpPr>
        <p:spPr>
          <a:xfrm>
            <a:off x="3816521" y="4953000"/>
            <a:ext cx="2736679" cy="1143000"/>
          </a:xfrm>
          <a:prstGeom prst="wedgeRoundRectCallout">
            <a:avLst>
              <a:gd name="adj1" fmla="val -31323"/>
              <a:gd name="adj2" fmla="val -63081"/>
              <a:gd name="adj3" fmla="val 16667"/>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Clearly does not </a:t>
            </a:r>
            <a:r>
              <a:rPr lang="en-US" i="1" dirty="0"/>
              <a:t>scale</a:t>
            </a:r>
          </a:p>
        </p:txBody>
      </p:sp>
      <p:sp>
        <p:nvSpPr>
          <p:cNvPr id="80" name="Rounded Rectangular Callout 79"/>
          <p:cNvSpPr/>
          <p:nvPr/>
        </p:nvSpPr>
        <p:spPr>
          <a:xfrm>
            <a:off x="3965660" y="5105400"/>
            <a:ext cx="2736679" cy="1143000"/>
          </a:xfrm>
          <a:prstGeom prst="wedgeRoundRectCallout">
            <a:avLst>
              <a:gd name="adj1" fmla="val -31323"/>
              <a:gd name="adj2" fmla="val -63081"/>
              <a:gd name="adj3" fmla="val 16667"/>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How many </a:t>
            </a:r>
            <a:r>
              <a:rPr lang="en-US" i="1" dirty="0"/>
              <a:t>resources</a:t>
            </a:r>
            <a:r>
              <a:rPr lang="en-US" dirty="0"/>
              <a:t> should be allocated to filter malicious sites?</a:t>
            </a:r>
          </a:p>
        </p:txBody>
      </p:sp>
      <p:sp>
        <p:nvSpPr>
          <p:cNvPr id="82" name="Rounded Rectangular Callout 81"/>
          <p:cNvSpPr/>
          <p:nvPr/>
        </p:nvSpPr>
        <p:spPr>
          <a:xfrm>
            <a:off x="4114800" y="5257800"/>
            <a:ext cx="2736679" cy="1143000"/>
          </a:xfrm>
          <a:prstGeom prst="wedgeRoundRectCallout">
            <a:avLst>
              <a:gd name="adj1" fmla="val -31323"/>
              <a:gd name="adj2" fmla="val -63081"/>
              <a:gd name="adj3" fmla="val 16667"/>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What if the site simply is</a:t>
            </a:r>
          </a:p>
          <a:p>
            <a:pPr algn="ctr"/>
            <a:r>
              <a:rPr lang="en-US" dirty="0"/>
              <a:t>not malicious?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dirty="0" smtClean="0"/>
          </a:p>
        </p:txBody>
      </p:sp>
    </p:spTree>
    <p:extLst>
      <p:ext uri="{BB962C8B-B14F-4D97-AF65-F5344CB8AC3E}">
        <p14:creationId xmlns:p14="http://schemas.microsoft.com/office/powerpoint/2010/main" val="167743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500"/>
                                        <p:tgtEl>
                                          <p:spTgt spid="6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fade">
                                      <p:cBhvr>
                                        <p:cTn id="21" dur="500"/>
                                        <p:tgtEl>
                                          <p:spTgt spid="69"/>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500"/>
                                        <p:tgtEl>
                                          <p:spTgt spid="74"/>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500"/>
                                        <p:tgtEl>
                                          <p:spTgt spid="7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500"/>
                                        <p:tgtEl>
                                          <p:spTgt spid="8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500"/>
                                        <p:tgtEl>
                                          <p:spTgt spid="8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6" grpId="0" animBg="1"/>
      <p:bldP spid="77" grpId="0" animBg="1"/>
      <p:bldP spid="80" grpId="0" animBg="1"/>
      <p:bldP spid="8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457200" y="5257800"/>
            <a:ext cx="8305800" cy="1143000"/>
            <a:chOff x="457200" y="3886200"/>
            <a:chExt cx="8305800" cy="1371600"/>
          </a:xfrm>
        </p:grpSpPr>
        <p:sp>
          <p:nvSpPr>
            <p:cNvPr id="19" name="Rounded Rectangle 18"/>
            <p:cNvSpPr/>
            <p:nvPr/>
          </p:nvSpPr>
          <p:spPr>
            <a:xfrm>
              <a:off x="457200" y="3886200"/>
              <a:ext cx="4114800" cy="1371600"/>
            </a:xfrm>
            <a:prstGeom prst="roundRect">
              <a:avLst>
                <a:gd name="adj" fmla="val 1253"/>
              </a:avLst>
            </a:prstGeom>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40" tIns="91440" bIns="91440" rtlCol="0" anchor="ctr" anchorCtr="0"/>
            <a:lstStyle/>
            <a:p>
              <a:pPr marL="342900" indent="-342900">
                <a:buFont typeface="Arial" pitchFamily="34" charset="0"/>
                <a:buChar char="•"/>
              </a:pPr>
              <a:r>
                <a:rPr lang="en-US" sz="2400" dirty="0"/>
                <a:t>Execute individual branches </a:t>
              </a:r>
              <a:r>
                <a:rPr lang="en-US" sz="2400" i="1" dirty="0"/>
                <a:t>sequentially</a:t>
              </a:r>
              <a:r>
                <a:rPr lang="en-US" sz="2400" dirty="0"/>
                <a:t> to increase coverage</a:t>
              </a:r>
              <a:endParaRPr lang="en-US" sz="2400" dirty="0" smtClean="0"/>
            </a:p>
          </p:txBody>
        </p:sp>
        <p:sp>
          <p:nvSpPr>
            <p:cNvPr id="21" name="Rounded Rectangle 20"/>
            <p:cNvSpPr/>
            <p:nvPr/>
          </p:nvSpPr>
          <p:spPr>
            <a:xfrm>
              <a:off x="4648200" y="3886200"/>
              <a:ext cx="4114800" cy="1371600"/>
            </a:xfrm>
            <a:prstGeom prst="roundRect">
              <a:avLst>
                <a:gd name="adj" fmla="val 1253"/>
              </a:avLst>
            </a:prstGeom>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40" tIns="91440" bIns="91440" rtlCol="0" anchor="ctr" anchorCtr="0"/>
            <a:lstStyle/>
            <a:p>
              <a:pPr marL="342900" indent="-342900">
                <a:buFont typeface="Arial" pitchFamily="34" charset="0"/>
                <a:buChar char="•"/>
              </a:pPr>
              <a:r>
                <a:rPr lang="en-US" sz="2400" b="1" dirty="0"/>
                <a:t>Static analysis:</a:t>
              </a:r>
              <a:r>
                <a:rPr lang="en-US" sz="2400" dirty="0"/>
                <a:t> Retain much of runtime </a:t>
              </a:r>
              <a:r>
                <a:rPr lang="en-US" sz="2400" dirty="0" smtClean="0"/>
                <a:t>precision</a:t>
              </a:r>
            </a:p>
            <a:p>
              <a:pPr marL="342900" indent="-342900">
                <a:buFont typeface="Arial" pitchFamily="34" charset="0"/>
                <a:buChar char="•"/>
              </a:pPr>
              <a:endParaRPr lang="en-US" sz="2400" dirty="0"/>
            </a:p>
          </p:txBody>
        </p:sp>
      </p:grpSp>
      <p:grpSp>
        <p:nvGrpSpPr>
          <p:cNvPr id="5" name="Group 4"/>
          <p:cNvGrpSpPr/>
          <p:nvPr/>
        </p:nvGrpSpPr>
        <p:grpSpPr>
          <a:xfrm>
            <a:off x="457200" y="3608868"/>
            <a:ext cx="8305800" cy="1524000"/>
            <a:chOff x="457200" y="3886200"/>
            <a:chExt cx="8305800" cy="1371600"/>
          </a:xfrm>
        </p:grpSpPr>
        <p:sp>
          <p:nvSpPr>
            <p:cNvPr id="13" name="Rounded Rectangle 12"/>
            <p:cNvSpPr/>
            <p:nvPr/>
          </p:nvSpPr>
          <p:spPr>
            <a:xfrm>
              <a:off x="457200" y="3886200"/>
              <a:ext cx="4114800" cy="1371600"/>
            </a:xfrm>
            <a:prstGeom prst="roundRect">
              <a:avLst>
                <a:gd name="adj" fmla="val 1253"/>
              </a:avLst>
            </a:prstGeom>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40" tIns="91440" bIns="91440" rtlCol="0" anchor="ctr" anchorCtr="0"/>
            <a:lstStyle/>
            <a:p>
              <a:pPr marL="457200" indent="-457200">
                <a:buFont typeface="Arial" pitchFamily="34" charset="0"/>
                <a:buChar char="•"/>
              </a:pPr>
              <a:r>
                <a:rPr lang="en-US" sz="2400" dirty="0"/>
                <a:t>Branch on </a:t>
              </a:r>
              <a:r>
                <a:rPr lang="en-US" sz="2400" i="1" dirty="0"/>
                <a:t>environment-sensitive checks</a:t>
              </a:r>
            </a:p>
            <a:p>
              <a:pPr marL="457200" indent="-457200">
                <a:buFont typeface="Arial" pitchFamily="34" charset="0"/>
                <a:buChar char="•"/>
              </a:pPr>
              <a:r>
                <a:rPr lang="en-US" sz="2400" dirty="0"/>
                <a:t>No forking</a:t>
              </a:r>
            </a:p>
            <a:p>
              <a:pPr marL="457200" indent="-457200">
                <a:buFont typeface="Arial" pitchFamily="34" charset="0"/>
                <a:buChar char="•"/>
              </a:pPr>
              <a:r>
                <a:rPr lang="en-US" sz="2400" dirty="0"/>
                <a:t>No </a:t>
              </a:r>
              <a:r>
                <a:rPr lang="en-US" sz="2400" dirty="0" smtClean="0"/>
                <a:t>snapshotting</a:t>
              </a:r>
              <a:endParaRPr lang="en-US" sz="2400" dirty="0"/>
            </a:p>
          </p:txBody>
        </p:sp>
        <p:sp>
          <p:nvSpPr>
            <p:cNvPr id="15" name="Rounded Rectangle 14"/>
            <p:cNvSpPr/>
            <p:nvPr/>
          </p:nvSpPr>
          <p:spPr>
            <a:xfrm>
              <a:off x="4648200" y="3886200"/>
              <a:ext cx="4114800" cy="1371600"/>
            </a:xfrm>
            <a:prstGeom prst="roundRect">
              <a:avLst>
                <a:gd name="adj" fmla="val 1253"/>
              </a:avLst>
            </a:prstGeom>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40" tIns="91440" bIns="91440" rtlCol="0" anchor="ctr" anchorCtr="0"/>
            <a:lstStyle/>
            <a:p>
              <a:pPr marL="342900" indent="-342900">
                <a:buFont typeface="Arial" pitchFamily="34" charset="0"/>
                <a:buChar char="•"/>
              </a:pPr>
              <a:r>
                <a:rPr lang="en-US" sz="2400" b="1" dirty="0"/>
                <a:t>Symbolic execution:</a:t>
              </a:r>
              <a:r>
                <a:rPr lang="en-US" sz="2400" dirty="0"/>
                <a:t> re-</a:t>
              </a:r>
              <a:r>
                <a:rPr lang="en-US" sz="2400" dirty="0" err="1"/>
                <a:t>verting</a:t>
              </a:r>
              <a:r>
                <a:rPr lang="en-US" sz="2400" dirty="0"/>
                <a:t> to a previous state similar to running multiple browsers in </a:t>
              </a:r>
              <a:r>
                <a:rPr lang="en-US" sz="2400" dirty="0" smtClean="0"/>
                <a:t>parallel</a:t>
              </a:r>
              <a:endParaRPr lang="en-US" sz="2400" dirty="0"/>
            </a:p>
          </p:txBody>
        </p:sp>
      </p:grpSp>
      <p:sp>
        <p:nvSpPr>
          <p:cNvPr id="2" name="Title 1"/>
          <p:cNvSpPr>
            <a:spLocks noGrp="1"/>
          </p:cNvSpPr>
          <p:nvPr>
            <p:ph type="title"/>
          </p:nvPr>
        </p:nvSpPr>
        <p:spPr>
          <a:xfrm>
            <a:off x="457200" y="76200"/>
            <a:ext cx="8229600" cy="1143000"/>
          </a:xfrm>
        </p:spPr>
        <p:txBody>
          <a:bodyPr/>
          <a:lstStyle/>
          <a:p>
            <a:r>
              <a:rPr lang="en-US" sz="4800" dirty="0" smtClean="0"/>
              <a:t>Rozzle</a:t>
            </a:r>
            <a:endParaRPr lang="en-US" dirty="0"/>
          </a:p>
        </p:txBody>
      </p:sp>
      <p:sp>
        <p:nvSpPr>
          <p:cNvPr id="4" name="Rounded Rectangle 3"/>
          <p:cNvSpPr/>
          <p:nvPr/>
        </p:nvSpPr>
        <p:spPr>
          <a:xfrm>
            <a:off x="457200" y="1219200"/>
            <a:ext cx="8305800" cy="969335"/>
          </a:xfrm>
          <a:prstGeom prst="roundRect">
            <a:avLst>
              <a:gd name="adj" fmla="val 2545"/>
            </a:avLst>
          </a:prstGeom>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40" tIns="91440" bIns="91440" rtlCol="0" anchor="ctr" anchorCtr="0"/>
          <a:lstStyle/>
          <a:p>
            <a:pPr algn="ctr"/>
            <a:r>
              <a:rPr lang="en-US" sz="2800" dirty="0"/>
              <a:t>Multi-path execution framework for </a:t>
            </a:r>
            <a:r>
              <a:rPr lang="en-US" sz="2800" dirty="0" smtClean="0"/>
              <a:t>JavaScript</a:t>
            </a:r>
            <a:endParaRPr lang="en-US" sz="2800" dirty="0"/>
          </a:p>
        </p:txBody>
      </p:sp>
      <p:grpSp>
        <p:nvGrpSpPr>
          <p:cNvPr id="7" name="Group 6"/>
          <p:cNvGrpSpPr/>
          <p:nvPr/>
        </p:nvGrpSpPr>
        <p:grpSpPr>
          <a:xfrm>
            <a:off x="457200" y="2264735"/>
            <a:ext cx="8305800" cy="1219200"/>
            <a:chOff x="457200" y="2514600"/>
            <a:chExt cx="8305800" cy="1219200"/>
          </a:xfrm>
        </p:grpSpPr>
        <p:sp>
          <p:nvSpPr>
            <p:cNvPr id="14" name="Rounded Rectangle 13"/>
            <p:cNvSpPr/>
            <p:nvPr/>
          </p:nvSpPr>
          <p:spPr>
            <a:xfrm>
              <a:off x="457200" y="2590800"/>
              <a:ext cx="4114800" cy="1143000"/>
            </a:xfrm>
            <a:prstGeom prst="roundRect">
              <a:avLst>
                <a:gd name="adj" fmla="val 1253"/>
              </a:avLst>
            </a:prstGeom>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40" tIns="274320" bIns="91440" rtlCol="0" anchor="ctr" anchorCtr="0"/>
            <a:lstStyle/>
            <a:p>
              <a:pPr marL="457200" indent="-457200">
                <a:buFont typeface="Arial" pitchFamily="34" charset="0"/>
                <a:buChar char="•"/>
              </a:pPr>
              <a:r>
                <a:rPr lang="en-US" sz="2400" dirty="0"/>
                <a:t>Multiple </a:t>
              </a:r>
              <a:r>
                <a:rPr lang="en-US" sz="2400" dirty="0" smtClean="0"/>
                <a:t>browser profiles on </a:t>
              </a:r>
              <a:r>
                <a:rPr lang="en-US" sz="2400" dirty="0"/>
                <a:t>single </a:t>
              </a:r>
              <a:r>
                <a:rPr lang="en-US" sz="2400" dirty="0" smtClean="0"/>
                <a:t>machine</a:t>
              </a:r>
              <a:endParaRPr lang="en-US" sz="2400" dirty="0"/>
            </a:p>
          </p:txBody>
        </p:sp>
        <p:sp>
          <p:nvSpPr>
            <p:cNvPr id="16" name="Rounded Rectangle 15"/>
            <p:cNvSpPr/>
            <p:nvPr/>
          </p:nvSpPr>
          <p:spPr>
            <a:xfrm>
              <a:off x="533399" y="2514600"/>
              <a:ext cx="1792651" cy="320040"/>
            </a:xfrm>
            <a:prstGeom prst="roundRect">
              <a:avLst/>
            </a:prstGeom>
            <a:solidFill>
              <a:schemeClr val="bg1">
                <a:lumMod val="95000"/>
              </a:schemeClr>
            </a:solidFill>
            <a:ln w="127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000" dirty="0" smtClean="0">
                  <a:solidFill>
                    <a:schemeClr val="tx1"/>
                  </a:solidFill>
                </a:rPr>
                <a:t>What it is/does</a:t>
              </a:r>
              <a:endParaRPr lang="en-US" sz="2000" dirty="0">
                <a:solidFill>
                  <a:schemeClr val="tx1"/>
                </a:solidFill>
              </a:endParaRPr>
            </a:p>
          </p:txBody>
        </p:sp>
        <p:sp>
          <p:nvSpPr>
            <p:cNvPr id="18" name="Rounded Rectangle 17"/>
            <p:cNvSpPr/>
            <p:nvPr/>
          </p:nvSpPr>
          <p:spPr>
            <a:xfrm>
              <a:off x="4648200" y="2590800"/>
              <a:ext cx="4114800" cy="1143000"/>
            </a:xfrm>
            <a:prstGeom prst="roundRect">
              <a:avLst>
                <a:gd name="adj" fmla="val 1253"/>
              </a:avLst>
            </a:prstGeom>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40" tIns="274320" bIns="91440" rtlCol="0" anchor="ctr" anchorCtr="0"/>
            <a:lstStyle/>
            <a:p>
              <a:pPr marL="457200" indent="-457200">
                <a:buFont typeface="Arial" pitchFamily="34" charset="0"/>
                <a:buChar char="•"/>
              </a:pPr>
              <a:r>
                <a:rPr lang="en-US" sz="2400" b="1" dirty="0"/>
                <a:t>Cluster of machines:</a:t>
              </a:r>
              <a:r>
                <a:rPr lang="en-US" sz="2400" dirty="0"/>
                <a:t> too resource consuming</a:t>
              </a:r>
            </a:p>
          </p:txBody>
        </p:sp>
        <p:sp>
          <p:nvSpPr>
            <p:cNvPr id="20" name="Rounded Rectangle 19"/>
            <p:cNvSpPr/>
            <p:nvPr/>
          </p:nvSpPr>
          <p:spPr>
            <a:xfrm>
              <a:off x="4724400" y="2514600"/>
              <a:ext cx="1752600" cy="320040"/>
            </a:xfrm>
            <a:prstGeom prst="roundRect">
              <a:avLst/>
            </a:prstGeom>
            <a:solidFill>
              <a:schemeClr val="bg1">
                <a:lumMod val="95000"/>
              </a:schemeClr>
            </a:solidFill>
            <a:ln w="127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What it is </a:t>
              </a:r>
              <a:r>
                <a:rPr lang="en-US" sz="2000" b="1" i="1" dirty="0" smtClean="0">
                  <a:solidFill>
                    <a:schemeClr val="tx1"/>
                  </a:solidFill>
                </a:rPr>
                <a:t>not</a:t>
              </a:r>
              <a:endParaRPr lang="en-US" sz="2000" b="1" i="1" dirty="0">
                <a:solidFill>
                  <a:schemeClr val="tx1"/>
                </a:solidFill>
              </a:endParaRPr>
            </a:p>
          </p:txBody>
        </p:sp>
      </p:gr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dirty="0" smtClean="0"/>
          </a:p>
        </p:txBody>
      </p:sp>
    </p:spTree>
    <p:extLst>
      <p:ext uri="{BB962C8B-B14F-4D97-AF65-F5344CB8AC3E}">
        <p14:creationId xmlns:p14="http://schemas.microsoft.com/office/powerpoint/2010/main" val="259402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Multi-Execution in Rozzle</a:t>
            </a:r>
            <a:endParaRPr lang="en-US" sz="4800" dirty="0"/>
          </a:p>
        </p:txBody>
      </p:sp>
      <p:sp>
        <p:nvSpPr>
          <p:cNvPr id="4" name="Content Placeholder 5"/>
          <p:cNvSpPr txBox="1">
            <a:spLocks/>
          </p:cNvSpPr>
          <p:nvPr/>
        </p:nvSpPr>
        <p:spPr>
          <a:xfrm>
            <a:off x="1143000" y="1447800"/>
            <a:ext cx="7162800" cy="3962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200"/>
              </a:spcBef>
            </a:pPr>
            <a:endParaRPr lang="en-US" sz="1600" dirty="0" smtClean="0">
              <a:latin typeface="Consolas" pitchFamily="49" charset="0"/>
              <a:cs typeface="Consolas" pitchFamily="49" charset="0"/>
            </a:endParaRPr>
          </a:p>
          <a:p>
            <a:pPr algn="l">
              <a:spcBef>
                <a:spcPts val="200"/>
              </a:spcBef>
            </a:pPr>
            <a:endParaRPr lang="en-US" sz="1600" dirty="0" smtClean="0">
              <a:latin typeface="Consolas" pitchFamily="49" charset="0"/>
              <a:cs typeface="Consolas" pitchFamily="49" charset="0"/>
            </a:endParaRPr>
          </a:p>
          <a:p>
            <a:pPr algn="l">
              <a:spcBef>
                <a:spcPts val="200"/>
              </a:spcBef>
            </a:pPr>
            <a:r>
              <a:rPr lang="en-US" sz="1600" dirty="0" smtClean="0">
                <a:latin typeface="Consolas" pitchFamily="49" charset="0"/>
                <a:cs typeface="Consolas" pitchFamily="49" charset="0"/>
              </a:rPr>
              <a:t>    &lt;</a:t>
            </a:r>
            <a:r>
              <a:rPr lang="en-US" sz="1600" b="1" dirty="0" smtClean="0">
                <a:solidFill>
                  <a:srgbClr val="0070C0"/>
                </a:solidFill>
                <a:latin typeface="Consolas" pitchFamily="49" charset="0"/>
                <a:cs typeface="Consolas" pitchFamily="49" charset="0"/>
              </a:rPr>
              <a:t>script</a:t>
            </a:r>
            <a:r>
              <a:rPr lang="en-US" sz="1600" dirty="0" smtClean="0">
                <a:latin typeface="Consolas" pitchFamily="49" charset="0"/>
                <a:cs typeface="Consolas" pitchFamily="49" charset="0"/>
              </a:rPr>
              <a:t>&gt;</a:t>
            </a:r>
          </a:p>
          <a:p>
            <a:pPr algn="l">
              <a:spcBef>
                <a:spcPts val="200"/>
              </a:spcBef>
            </a:pPr>
            <a:r>
              <a:rPr lang="en-US" sz="1600" dirty="0">
                <a:latin typeface="Consolas" pitchFamily="49" charset="0"/>
                <a:cs typeface="Consolas" pitchFamily="49" charset="0"/>
              </a:rPr>
              <a:t>      </a:t>
            </a:r>
            <a:r>
              <a:rPr lang="en-US" sz="1600" b="1" dirty="0" smtClean="0">
                <a:solidFill>
                  <a:srgbClr val="C00000"/>
                </a:solidFill>
                <a:latin typeface="Consolas" pitchFamily="49" charset="0"/>
                <a:cs typeface="Consolas" pitchFamily="49" charset="0"/>
              </a:rPr>
              <a:t>var</a:t>
            </a:r>
            <a:r>
              <a:rPr lang="en-US" sz="1600" dirty="0" smtClean="0">
                <a:latin typeface="Consolas" pitchFamily="49" charset="0"/>
                <a:cs typeface="Consolas" pitchFamily="49" charset="0"/>
              </a:rPr>
              <a:t> adobe=new ActiveXObject(</a:t>
            </a:r>
            <a:r>
              <a:rPr lang="en-US" sz="1600" dirty="0" smtClean="0">
                <a:solidFill>
                  <a:srgbClr val="0066FF"/>
                </a:solidFill>
                <a:latin typeface="Consolas" pitchFamily="49" charset="0"/>
                <a:cs typeface="Consolas" pitchFamily="49" charset="0"/>
              </a:rPr>
              <a:t>‘AcroPDF.PDF’</a:t>
            </a:r>
            <a:r>
              <a:rPr lang="en-US" sz="1600" dirty="0" smtClean="0">
                <a:latin typeface="Consolas" pitchFamily="49" charset="0"/>
                <a:cs typeface="Consolas" pitchFamily="49" charset="0"/>
              </a:rPr>
              <a:t>);</a:t>
            </a:r>
          </a:p>
          <a:p>
            <a:pPr algn="l">
              <a:spcBef>
                <a:spcPts val="200"/>
              </a:spcBef>
            </a:pPr>
            <a:r>
              <a:rPr lang="en-US" sz="1600" dirty="0" smtClean="0">
                <a:latin typeface="Consolas" pitchFamily="49" charset="0"/>
                <a:cs typeface="Consolas" pitchFamily="49" charset="0"/>
              </a:rPr>
              <a:t>      </a:t>
            </a:r>
            <a:r>
              <a:rPr lang="en-US" sz="1600" b="1" dirty="0">
                <a:solidFill>
                  <a:srgbClr val="C00000"/>
                </a:solidFill>
                <a:latin typeface="Consolas" pitchFamily="49" charset="0"/>
                <a:cs typeface="Consolas" pitchFamily="49" charset="0"/>
              </a:rPr>
              <a:t>var</a:t>
            </a:r>
            <a:r>
              <a:rPr lang="en-US" sz="1600" dirty="0">
                <a:latin typeface="Consolas" pitchFamily="49" charset="0"/>
                <a:cs typeface="Consolas" pitchFamily="49" charset="0"/>
              </a:rPr>
              <a:t> </a:t>
            </a:r>
            <a:r>
              <a:rPr lang="en-US" sz="1600" dirty="0" smtClean="0">
                <a:latin typeface="Consolas" pitchFamily="49" charset="0"/>
                <a:cs typeface="Consolas" pitchFamily="49" charset="0"/>
              </a:rPr>
              <a:t>adobeVersion=adobe.GetVariable</a:t>
            </a:r>
            <a:r>
              <a:rPr lang="en-US" sz="1600" dirty="0">
                <a:latin typeface="Consolas" pitchFamily="49" charset="0"/>
                <a:cs typeface="Consolas" pitchFamily="49" charset="0"/>
              </a:rPr>
              <a:t> </a:t>
            </a:r>
            <a:r>
              <a:rPr lang="en-US" sz="1600" dirty="0" smtClean="0">
                <a:latin typeface="Consolas" pitchFamily="49" charset="0"/>
                <a:cs typeface="Consolas" pitchFamily="49" charset="0"/>
              </a:rPr>
              <a:t>(</a:t>
            </a:r>
            <a:r>
              <a:rPr lang="en-US" sz="1600" dirty="0" smtClean="0">
                <a:solidFill>
                  <a:srgbClr val="0066FF"/>
                </a:solidFill>
                <a:latin typeface="Consolas" pitchFamily="49" charset="0"/>
                <a:cs typeface="Consolas" pitchFamily="49" charset="0"/>
              </a:rPr>
              <a:t>‘$version’</a:t>
            </a:r>
            <a:r>
              <a:rPr lang="en-US" sz="1600" dirty="0" smtClean="0">
                <a:latin typeface="Consolas" pitchFamily="49" charset="0"/>
                <a:cs typeface="Consolas" pitchFamily="49" charset="0"/>
              </a:rPr>
              <a:t>);</a:t>
            </a:r>
          </a:p>
          <a:p>
            <a:pPr algn="l">
              <a:spcBef>
                <a:spcPts val="200"/>
              </a:spcBef>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if (navigator.userAgent.indexOf(</a:t>
            </a:r>
            <a:r>
              <a:rPr lang="en-US" sz="1600" dirty="0" smtClean="0">
                <a:solidFill>
                  <a:srgbClr val="0066FF"/>
                </a:solidFill>
                <a:latin typeface="Consolas" pitchFamily="49" charset="0"/>
                <a:cs typeface="Consolas" pitchFamily="49" charset="0"/>
              </a:rPr>
              <a:t>‘IE 7’</a:t>
            </a:r>
            <a:r>
              <a:rPr lang="en-US" sz="1600" dirty="0" smtClean="0">
                <a:latin typeface="Consolas" pitchFamily="49" charset="0"/>
                <a:cs typeface="Consolas" pitchFamily="49" charset="0"/>
              </a:rPr>
              <a:t>)&gt;=0 &amp;&amp;</a:t>
            </a:r>
          </a:p>
          <a:p>
            <a:pPr algn="l">
              <a:spcBef>
                <a:spcPts val="200"/>
              </a:spcBef>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adobeVersion == </a:t>
            </a:r>
            <a:r>
              <a:rPr lang="en-US" sz="1600" dirty="0" smtClean="0">
                <a:solidFill>
                  <a:srgbClr val="0066FF"/>
                </a:solidFill>
                <a:latin typeface="Consolas" pitchFamily="49" charset="0"/>
                <a:cs typeface="Consolas" pitchFamily="49" charset="0"/>
              </a:rPr>
              <a:t>’9.1.3’</a:t>
            </a:r>
            <a:r>
              <a:rPr lang="en-US" sz="1600" dirty="0" smtClean="0">
                <a:latin typeface="Consolas" pitchFamily="49" charset="0"/>
                <a:cs typeface="Consolas" pitchFamily="49" charset="0"/>
              </a:rPr>
              <a:t>)</a:t>
            </a:r>
          </a:p>
          <a:p>
            <a:pPr algn="l">
              <a:spcBef>
                <a:spcPts val="200"/>
              </a:spcBef>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a:t>
            </a:r>
          </a:p>
          <a:p>
            <a:pPr algn="l">
              <a:spcBef>
                <a:spcPts val="200"/>
              </a:spcBef>
            </a:pPr>
            <a:r>
              <a:rPr lang="en-US" sz="1600" b="1" dirty="0" smtClean="0">
                <a:solidFill>
                  <a:srgbClr val="C00000"/>
                </a:solidFill>
                <a:latin typeface="Consolas" pitchFamily="49" charset="0"/>
                <a:cs typeface="Consolas" pitchFamily="49" charset="0"/>
              </a:rPr>
              <a:t>        var</a:t>
            </a:r>
            <a:r>
              <a:rPr lang="en-US" sz="1600" dirty="0" smtClean="0">
                <a:latin typeface="Consolas" pitchFamily="49" charset="0"/>
                <a:cs typeface="Consolas" pitchFamily="49" charset="0"/>
              </a:rPr>
              <a:t> x=unescape(</a:t>
            </a:r>
            <a:r>
              <a:rPr lang="en-US" sz="1600" dirty="0">
                <a:solidFill>
                  <a:srgbClr val="0066FF"/>
                </a:solidFill>
                <a:latin typeface="Consolas" pitchFamily="49" charset="0"/>
                <a:cs typeface="Consolas" pitchFamily="49" charset="0"/>
              </a:rPr>
              <a:t>‘%</a:t>
            </a:r>
            <a:r>
              <a:rPr lang="en-US" sz="1600" dirty="0" smtClean="0">
                <a:solidFill>
                  <a:srgbClr val="0066FF"/>
                </a:solidFill>
                <a:latin typeface="Consolas" pitchFamily="49" charset="0"/>
                <a:cs typeface="Consolas" pitchFamily="49" charset="0"/>
              </a:rPr>
              <a:t>u4149%u1982%u90 […]’</a:t>
            </a:r>
            <a:r>
              <a:rPr lang="en-US" sz="1600" dirty="0" smtClean="0">
                <a:latin typeface="Consolas" pitchFamily="49" charset="0"/>
                <a:cs typeface="Consolas" pitchFamily="49" charset="0"/>
              </a:rPr>
              <a:t>);</a:t>
            </a:r>
          </a:p>
          <a:p>
            <a:pPr algn="l">
              <a:spcBef>
                <a:spcPts val="200"/>
              </a:spcBef>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eval(x);</a:t>
            </a:r>
          </a:p>
          <a:p>
            <a:pPr algn="l">
              <a:spcBef>
                <a:spcPts val="200"/>
              </a:spcBef>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a:t>
            </a:r>
          </a:p>
          <a:p>
            <a:pPr algn="l">
              <a:spcBef>
                <a:spcPts val="200"/>
              </a:spcBef>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else if (</a:t>
            </a:r>
            <a:r>
              <a:rPr lang="en-US" sz="1600" dirty="0">
                <a:latin typeface="Consolas" pitchFamily="49" charset="0"/>
                <a:cs typeface="Consolas" pitchFamily="49" charset="0"/>
              </a:rPr>
              <a:t>adobeVersion == </a:t>
            </a:r>
            <a:r>
              <a:rPr lang="en-US" sz="1600" dirty="0" smtClean="0">
                <a:solidFill>
                  <a:srgbClr val="0066FF"/>
                </a:solidFill>
                <a:latin typeface="Consolas" pitchFamily="49" charset="0"/>
                <a:cs typeface="Consolas" pitchFamily="49" charset="0"/>
              </a:rPr>
              <a:t>’8.0.1’</a:t>
            </a:r>
            <a:r>
              <a:rPr lang="en-US" sz="1600" dirty="0" smtClean="0">
                <a:latin typeface="Consolas" pitchFamily="49" charset="0"/>
                <a:cs typeface="Consolas" pitchFamily="49" charset="0"/>
              </a:rPr>
              <a:t>)</a:t>
            </a:r>
            <a:endParaRPr lang="en-US" sz="1600" dirty="0">
              <a:latin typeface="Consolas" pitchFamily="49" charset="0"/>
              <a:cs typeface="Consolas" pitchFamily="49" charset="0"/>
            </a:endParaRPr>
          </a:p>
          <a:p>
            <a:pPr algn="l">
              <a:spcBef>
                <a:spcPts val="200"/>
              </a:spcBef>
            </a:pPr>
            <a:r>
              <a:rPr lang="en-US" sz="1600" dirty="0">
                <a:latin typeface="Consolas" pitchFamily="49" charset="0"/>
                <a:cs typeface="Consolas" pitchFamily="49" charset="0"/>
              </a:rPr>
              <a:t>      {</a:t>
            </a:r>
          </a:p>
          <a:p>
            <a:pPr algn="l">
              <a:spcBef>
                <a:spcPts val="200"/>
              </a:spcBef>
            </a:pPr>
            <a:r>
              <a:rPr lang="en-US" sz="1600" b="1" dirty="0">
                <a:solidFill>
                  <a:srgbClr val="C00000"/>
                </a:solidFill>
                <a:latin typeface="Consolas" pitchFamily="49" charset="0"/>
                <a:cs typeface="Consolas" pitchFamily="49" charset="0"/>
              </a:rPr>
              <a:t>        var</a:t>
            </a:r>
            <a:r>
              <a:rPr lang="en-US" sz="1600" dirty="0">
                <a:latin typeface="Consolas" pitchFamily="49" charset="0"/>
                <a:cs typeface="Consolas" pitchFamily="49" charset="0"/>
              </a:rPr>
              <a:t> x=unescape(</a:t>
            </a:r>
            <a:r>
              <a:rPr lang="en-US" sz="1600" dirty="0">
                <a:solidFill>
                  <a:srgbClr val="0066FF"/>
                </a:solidFill>
                <a:latin typeface="Consolas" pitchFamily="49" charset="0"/>
                <a:cs typeface="Consolas" pitchFamily="49" charset="0"/>
              </a:rPr>
              <a:t>‘%</a:t>
            </a:r>
            <a:r>
              <a:rPr lang="en-US" sz="1600" dirty="0" smtClean="0">
                <a:solidFill>
                  <a:srgbClr val="0066FF"/>
                </a:solidFill>
                <a:latin typeface="Consolas" pitchFamily="49" charset="0"/>
                <a:cs typeface="Consolas" pitchFamily="49" charset="0"/>
              </a:rPr>
              <a:t>u4073%u8279%u77 </a:t>
            </a:r>
            <a:r>
              <a:rPr lang="en-US" sz="1600" dirty="0">
                <a:solidFill>
                  <a:srgbClr val="0066FF"/>
                </a:solidFill>
                <a:latin typeface="Consolas" pitchFamily="49" charset="0"/>
                <a:cs typeface="Consolas" pitchFamily="49" charset="0"/>
              </a:rPr>
              <a:t>[…]’</a:t>
            </a:r>
            <a:r>
              <a:rPr lang="en-US" sz="1600" dirty="0">
                <a:latin typeface="Consolas" pitchFamily="49" charset="0"/>
                <a:cs typeface="Consolas" pitchFamily="49" charset="0"/>
              </a:rPr>
              <a:t>);</a:t>
            </a:r>
          </a:p>
          <a:p>
            <a:pPr algn="l">
              <a:spcBef>
                <a:spcPts val="200"/>
              </a:spcBef>
            </a:pPr>
            <a:r>
              <a:rPr lang="en-US" sz="1600" dirty="0">
                <a:latin typeface="Consolas" pitchFamily="49" charset="0"/>
                <a:cs typeface="Consolas" pitchFamily="49" charset="0"/>
              </a:rPr>
              <a:t>        eval(x);</a:t>
            </a:r>
          </a:p>
          <a:p>
            <a:pPr algn="l">
              <a:spcBef>
                <a:spcPts val="200"/>
              </a:spcBef>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a:t>
            </a:r>
          </a:p>
          <a:p>
            <a:pPr algn="l">
              <a:spcBef>
                <a:spcPts val="200"/>
              </a:spcBef>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a:t>
            </a:r>
            <a:br>
              <a:rPr lang="en-US" sz="1600" dirty="0" smtClean="0">
                <a:latin typeface="Consolas" pitchFamily="49" charset="0"/>
                <a:cs typeface="Consolas" pitchFamily="49" charset="0"/>
              </a:rPr>
            </a:br>
            <a:r>
              <a:rPr lang="en-US" sz="1600" dirty="0">
                <a:latin typeface="Consolas" pitchFamily="49" charset="0"/>
                <a:cs typeface="Consolas" pitchFamily="49" charset="0"/>
              </a:rPr>
              <a:t> </a:t>
            </a:r>
            <a:r>
              <a:rPr lang="en-US" sz="1600" dirty="0" smtClean="0">
                <a:latin typeface="Consolas" pitchFamily="49" charset="0"/>
                <a:cs typeface="Consolas" pitchFamily="49" charset="0"/>
              </a:rPr>
              <a:t>   &lt;</a:t>
            </a:r>
            <a:r>
              <a:rPr lang="en-US" sz="1600" b="1" dirty="0" smtClean="0">
                <a:solidFill>
                  <a:srgbClr val="0070C0"/>
                </a:solidFill>
                <a:latin typeface="Consolas" pitchFamily="49" charset="0"/>
                <a:cs typeface="Consolas" pitchFamily="49" charset="0"/>
              </a:rPr>
              <a:t>/script</a:t>
            </a:r>
            <a:r>
              <a:rPr lang="en-US" sz="1600" dirty="0" smtClean="0">
                <a:latin typeface="Consolas" pitchFamily="49" charset="0"/>
                <a:cs typeface="Consolas" pitchFamily="49" charset="0"/>
              </a:rPr>
              <a:t>&gt;</a:t>
            </a:r>
            <a:endParaRPr lang="en-US" sz="1600" dirty="0">
              <a:latin typeface="Consolas" pitchFamily="49" charset="0"/>
              <a:cs typeface="Consolas" pitchFamily="49" charset="0"/>
            </a:endParaRPr>
          </a:p>
        </p:txBody>
      </p:sp>
      <p:sp>
        <p:nvSpPr>
          <p:cNvPr id="5" name="Rounded Rectangle 4"/>
          <p:cNvSpPr/>
          <p:nvPr/>
        </p:nvSpPr>
        <p:spPr>
          <a:xfrm>
            <a:off x="1828800" y="2286000"/>
            <a:ext cx="5562600" cy="304800"/>
          </a:xfrm>
          <a:prstGeom prst="roundRect">
            <a:avLst/>
          </a:prstGeom>
          <a:solidFill>
            <a:srgbClr val="FF0000">
              <a:alpha val="35000"/>
            </a:srgbClr>
          </a:solidFill>
          <a:ln>
            <a:solidFill>
              <a:srgbClr val="C00000">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dirty="0" smtClean="0"/>
          </a:p>
        </p:txBody>
      </p:sp>
    </p:spTree>
    <p:extLst>
      <p:ext uri="{BB962C8B-B14F-4D97-AF65-F5344CB8AC3E}">
        <p14:creationId xmlns:p14="http://schemas.microsoft.com/office/powerpoint/2010/main" val="301198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3.33333E-6 2.22222E-6 L -3.33333E-6 0.03333 " pathEditMode="relative" rAng="0" ptsTypes="AA">
                                      <p:cBhvr>
                                        <p:cTn id="11" dur="500" fill="hold"/>
                                        <p:tgtEl>
                                          <p:spTgt spid="5"/>
                                        </p:tgtEl>
                                        <p:attrNameLst>
                                          <p:attrName>ppt_x</p:attrName>
                                          <p:attrName>ppt_y</p:attrName>
                                        </p:attrNameLst>
                                      </p:cBhvr>
                                      <p:rCtr x="0" y="1667"/>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2" nodeType="clickEffect">
                                  <p:stCondLst>
                                    <p:cond delay="0"/>
                                  </p:stCondLst>
                                  <p:childTnLst>
                                    <p:animMotion origin="layout" path="M 3.33333E-6 0.03333 L 3.33333E-6 0.07777 " pathEditMode="relative" rAng="0" ptsTypes="AA">
                                      <p:cBhvr>
                                        <p:cTn id="15" dur="500" fill="hold"/>
                                        <p:tgtEl>
                                          <p:spTgt spid="5"/>
                                        </p:tgtEl>
                                        <p:attrNameLst>
                                          <p:attrName>ppt_x</p:attrName>
                                          <p:attrName>ppt_y</p:attrName>
                                        </p:attrNameLst>
                                      </p:cBhvr>
                                      <p:rCtr x="0" y="2222"/>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3" nodeType="clickEffect">
                                  <p:stCondLst>
                                    <p:cond delay="0"/>
                                  </p:stCondLst>
                                  <p:childTnLst>
                                    <p:animMotion origin="layout" path="M -3.33333E-6 0.07778 L -3.33333E-6 0.18889 " pathEditMode="relative" rAng="0" ptsTypes="AA">
                                      <p:cBhvr>
                                        <p:cTn id="19" dur="500" fill="hold"/>
                                        <p:tgtEl>
                                          <p:spTgt spid="5"/>
                                        </p:tgtEl>
                                        <p:attrNameLst>
                                          <p:attrName>ppt_x</p:attrName>
                                          <p:attrName>ppt_y</p:attrName>
                                        </p:attrNameLst>
                                      </p:cBhvr>
                                      <p:rCtr x="0" y="5556"/>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7" nodeType="clickEffect">
                                  <p:stCondLst>
                                    <p:cond delay="0"/>
                                  </p:stCondLst>
                                  <p:childTnLst>
                                    <p:animMotion origin="layout" path="M 3.33333E-6 0.18889 L 3.33333E-6 0.23333 " pathEditMode="relative" rAng="0" ptsTypes="AA">
                                      <p:cBhvr>
                                        <p:cTn id="23" dur="500" fill="hold"/>
                                        <p:tgtEl>
                                          <p:spTgt spid="5"/>
                                        </p:tgtEl>
                                        <p:attrNameLst>
                                          <p:attrName>ppt_x</p:attrName>
                                          <p:attrName>ppt_y</p:attrName>
                                        </p:attrNameLst>
                                      </p:cBhvr>
                                      <p:rCtr x="0" y="2222"/>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4" nodeType="clickEffect">
                                  <p:stCondLst>
                                    <p:cond delay="0"/>
                                  </p:stCondLst>
                                  <p:childTnLst>
                                    <p:animMotion origin="layout" path="M -3.33333E-6 0.23333 L -3.33333E-6 0.30556 " pathEditMode="relative" rAng="0" ptsTypes="AA">
                                      <p:cBhvr>
                                        <p:cTn id="27" dur="500" fill="hold"/>
                                        <p:tgtEl>
                                          <p:spTgt spid="5"/>
                                        </p:tgtEl>
                                        <p:attrNameLst>
                                          <p:attrName>ppt_x</p:attrName>
                                          <p:attrName>ppt_y</p:attrName>
                                        </p:attrNameLst>
                                      </p:cBhvr>
                                      <p:rCtr x="0" y="3611"/>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5" nodeType="clickEffect">
                                  <p:stCondLst>
                                    <p:cond delay="0"/>
                                  </p:stCondLst>
                                  <p:childTnLst>
                                    <p:animMotion origin="layout" path="M 3.33333E-6 0.30556 L 3.33333E-6 0.38889 " pathEditMode="relative" rAng="0" ptsTypes="AA">
                                      <p:cBhvr>
                                        <p:cTn id="31" dur="500" fill="hold"/>
                                        <p:tgtEl>
                                          <p:spTgt spid="5"/>
                                        </p:tgtEl>
                                        <p:attrNameLst>
                                          <p:attrName>ppt_x</p:attrName>
                                          <p:attrName>ppt_y</p:attrName>
                                        </p:attrNameLst>
                                      </p:cBhvr>
                                      <p:rCtr x="0" y="4167"/>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6" nodeType="clickEffect">
                                  <p:stCondLst>
                                    <p:cond delay="0"/>
                                  </p:stCondLst>
                                  <p:childTnLst>
                                    <p:animMotion origin="layout" path="M 3.33333E-6 0.38889 L 3.33333E-6 0.43333 " pathEditMode="relative" rAng="0" ptsTypes="AA">
                                      <p:cBhvr>
                                        <p:cTn id="35" dur="500" fill="hold"/>
                                        <p:tgtEl>
                                          <p:spTgt spid="5"/>
                                        </p:tgtEl>
                                        <p:attrNameLst>
                                          <p:attrName>ppt_x</p:attrName>
                                          <p:attrName>ppt_y</p:attrName>
                                        </p:attrNameLst>
                                      </p:cBhvr>
                                      <p:rCtr x="0" y="2222"/>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8" nodeType="clickEffect">
                                  <p:stCondLst>
                                    <p:cond delay="0"/>
                                  </p:stCondLst>
                                  <p:childTnLst>
                                    <p:animMotion origin="layout" path="M -3.33333E-6 0.43333 L -3.33333E-6 0.51111 " pathEditMode="relative" rAng="0" ptsTypes="AA">
                                      <p:cBhvr>
                                        <p:cTn id="39" dur="500" fill="hold"/>
                                        <p:tgtEl>
                                          <p:spTgt spid="5"/>
                                        </p:tgtEl>
                                        <p:attrNameLst>
                                          <p:attrName>ppt_x</p:attrName>
                                          <p:attrName>ppt_y</p:attrName>
                                        </p:attrNameLst>
                                      </p:cBhvr>
                                      <p:rCtr x="0" y="3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P spid="5" grpId="4" animBg="1"/>
      <p:bldP spid="5" grpId="5" animBg="1"/>
      <p:bldP spid="5" grpId="6" animBg="1"/>
      <p:bldP spid="5" grpId="7" animBg="1"/>
      <p:bldP spid="5" grpId="8"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egoe UI" pitchFamily="34" charset="0"/>
                <a:ea typeface="Segoe UI" pitchFamily="34" charset="0"/>
                <a:cs typeface="Segoe UI" pitchFamily="34" charset="0"/>
              </a:rPr>
              <a:t>Challenges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dirty="0"/>
          </a:p>
        </p:txBody>
      </p:sp>
      <p:grpSp>
        <p:nvGrpSpPr>
          <p:cNvPr id="18" name="Group 17"/>
          <p:cNvGrpSpPr/>
          <p:nvPr/>
        </p:nvGrpSpPr>
        <p:grpSpPr>
          <a:xfrm>
            <a:off x="990600" y="1447800"/>
            <a:ext cx="7086600" cy="4876800"/>
            <a:chOff x="990600" y="1447800"/>
            <a:chExt cx="7086600" cy="4876800"/>
          </a:xfrm>
        </p:grpSpPr>
        <p:sp>
          <p:nvSpPr>
            <p:cNvPr id="4" name="Rounded Rectangle 3"/>
            <p:cNvSpPr/>
            <p:nvPr/>
          </p:nvSpPr>
          <p:spPr>
            <a:xfrm>
              <a:off x="990600" y="1447800"/>
              <a:ext cx="7086600" cy="4876800"/>
            </a:xfrm>
            <a:prstGeom prst="roundRect">
              <a:avLst>
                <a:gd name="adj" fmla="val 1253"/>
              </a:avLst>
            </a:prstGeom>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40" tIns="91440" bIns="91440" rtlCol="0" anchor="ctr" anchorCtr="0"/>
            <a:lstStyle/>
            <a:p>
              <a:pPr algn="ctr"/>
              <a:endParaRPr lang="en-US" sz="2800" dirty="0" smtClean="0"/>
            </a:p>
          </p:txBody>
        </p:sp>
        <p:cxnSp>
          <p:nvCxnSpPr>
            <p:cNvPr id="6" name="Straight Connector 5"/>
            <p:cNvCxnSpPr>
              <a:stCxn id="4" idx="0"/>
              <a:endCxn id="4" idx="2"/>
            </p:cNvCxnSpPr>
            <p:nvPr/>
          </p:nvCxnSpPr>
          <p:spPr>
            <a:xfrm>
              <a:off x="4533900" y="1447800"/>
              <a:ext cx="0" cy="48768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1"/>
              <a:endCxn id="4" idx="3"/>
            </p:cNvCxnSpPr>
            <p:nvPr/>
          </p:nvCxnSpPr>
          <p:spPr>
            <a:xfrm>
              <a:off x="990600" y="3886200"/>
              <a:ext cx="70866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990600" y="1443220"/>
            <a:ext cx="3543300" cy="2442980"/>
          </a:xfrm>
          <a:prstGeom prst="rect">
            <a:avLst/>
          </a:prstGeom>
          <a:noFill/>
        </p:spPr>
        <p:txBody>
          <a:bodyPr wrap="square" rtlCol="0" anchor="ctr" anchorCtr="0">
            <a:noAutofit/>
          </a:bodyPr>
          <a:lstStyle/>
          <a:p>
            <a:pPr algn="ctr"/>
            <a:r>
              <a:rPr lang="en-US" sz="3200" dirty="0" smtClean="0"/>
              <a:t>Consistent updates</a:t>
            </a:r>
          </a:p>
          <a:p>
            <a:pPr algn="ctr"/>
            <a:r>
              <a:rPr lang="en-US" sz="3200" dirty="0" smtClean="0"/>
              <a:t>of variables</a:t>
            </a:r>
            <a:endParaRPr lang="en-US" sz="3200" dirty="0"/>
          </a:p>
        </p:txBody>
      </p:sp>
      <p:sp>
        <p:nvSpPr>
          <p:cNvPr id="13" name="TextBox 12" hidden="1"/>
          <p:cNvSpPr txBox="1"/>
          <p:nvPr/>
        </p:nvSpPr>
        <p:spPr>
          <a:xfrm>
            <a:off x="4533900" y="1443220"/>
            <a:ext cx="3543300" cy="2442980"/>
          </a:xfrm>
          <a:prstGeom prst="rect">
            <a:avLst/>
          </a:prstGeom>
          <a:noFill/>
        </p:spPr>
        <p:txBody>
          <a:bodyPr wrap="square" rtlCol="0" anchor="ctr" anchorCtr="0">
            <a:noAutofit/>
          </a:bodyPr>
          <a:lstStyle/>
          <a:p>
            <a:pPr algn="ctr"/>
            <a:r>
              <a:rPr lang="en-US" sz="3200" dirty="0" smtClean="0"/>
              <a:t>Handling loops</a:t>
            </a:r>
            <a:endParaRPr lang="en-US" sz="3200" dirty="0"/>
          </a:p>
        </p:txBody>
      </p:sp>
      <p:sp>
        <p:nvSpPr>
          <p:cNvPr id="14" name="TextBox 13" hidden="1"/>
          <p:cNvSpPr txBox="1"/>
          <p:nvPr/>
        </p:nvSpPr>
        <p:spPr>
          <a:xfrm>
            <a:off x="990600" y="3895060"/>
            <a:ext cx="3543300" cy="2442980"/>
          </a:xfrm>
          <a:prstGeom prst="rect">
            <a:avLst/>
          </a:prstGeom>
          <a:noFill/>
        </p:spPr>
        <p:txBody>
          <a:bodyPr wrap="square" rtlCol="0" anchor="ctr" anchorCtr="0">
            <a:noAutofit/>
          </a:bodyPr>
          <a:lstStyle/>
          <a:p>
            <a:pPr algn="ctr"/>
            <a:r>
              <a:rPr lang="en-US" sz="3200" dirty="0" smtClean="0"/>
              <a:t>Indirect control flow: Exception handling</a:t>
            </a:r>
            <a:endParaRPr lang="en-US" sz="3200" dirty="0"/>
          </a:p>
        </p:txBody>
      </p:sp>
      <p:sp>
        <p:nvSpPr>
          <p:cNvPr id="15" name="TextBox 14" hidden="1"/>
          <p:cNvSpPr txBox="1"/>
          <p:nvPr/>
        </p:nvSpPr>
        <p:spPr>
          <a:xfrm>
            <a:off x="4539216" y="3895060"/>
            <a:ext cx="3543300" cy="2442980"/>
          </a:xfrm>
          <a:prstGeom prst="rect">
            <a:avLst/>
          </a:prstGeom>
          <a:noFill/>
        </p:spPr>
        <p:txBody>
          <a:bodyPr wrap="square" rtlCol="0" anchor="ctr" anchorCtr="0">
            <a:noAutofit/>
          </a:bodyPr>
          <a:lstStyle/>
          <a:p>
            <a:pPr algn="ctr"/>
            <a:r>
              <a:rPr lang="en-US" sz="3600" dirty="0" smtClean="0"/>
              <a:t>I/O</a:t>
            </a:r>
            <a:endParaRPr lang="en-US" sz="3600" dirty="0"/>
          </a:p>
        </p:txBody>
      </p:sp>
      <p:sp>
        <p:nvSpPr>
          <p:cNvPr id="19" name="Rounded Rectangular Callout 18"/>
          <p:cNvSpPr/>
          <p:nvPr/>
        </p:nvSpPr>
        <p:spPr>
          <a:xfrm>
            <a:off x="2057400" y="3657600"/>
            <a:ext cx="5943600" cy="2438400"/>
          </a:xfrm>
          <a:prstGeom prst="wedgeRoundRectCallout">
            <a:avLst>
              <a:gd name="adj1" fmla="val -31665"/>
              <a:gd name="adj2" fmla="val -66651"/>
              <a:gd name="adj3" fmla="val 16667"/>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t>Introduce concept of </a:t>
            </a:r>
            <a:r>
              <a:rPr lang="en-US" i="1" dirty="0" smtClean="0"/>
              <a:t>Symbolic Memory</a:t>
            </a:r>
            <a:r>
              <a:rPr lang="en-US" dirty="0" smtClean="0"/>
              <a:t>:</a:t>
            </a:r>
          </a:p>
          <a:p>
            <a:pPr marL="285750" indent="-285750">
              <a:buFont typeface="Arial" pitchFamily="34" charset="0"/>
              <a:buChar char="•"/>
            </a:pPr>
            <a:r>
              <a:rPr lang="en-US" dirty="0" smtClean="0"/>
              <a:t>Multiple concrete values  associated with one variable</a:t>
            </a:r>
          </a:p>
          <a:p>
            <a:pPr marL="285750" indent="-285750">
              <a:buFont typeface="Arial" pitchFamily="34" charset="0"/>
              <a:buChar char="•"/>
            </a:pPr>
            <a:r>
              <a:rPr lang="en-US" dirty="0"/>
              <a:t>New JavaScript data type </a:t>
            </a:r>
            <a:r>
              <a:rPr lang="en-US" i="1" dirty="0"/>
              <a:t>Symbolic</a:t>
            </a:r>
          </a:p>
          <a:p>
            <a:pPr marL="742950" lvl="1" indent="-285750">
              <a:buFont typeface="Arial" pitchFamily="34" charset="0"/>
              <a:buChar char="•"/>
            </a:pPr>
            <a:r>
              <a:rPr lang="en-US" dirty="0"/>
              <a:t>3 subtypes</a:t>
            </a:r>
          </a:p>
          <a:p>
            <a:pPr marL="742950" lvl="1" indent="-285750">
              <a:buFont typeface="Arial" pitchFamily="34" charset="0"/>
              <a:buChar char="•"/>
            </a:pPr>
            <a:r>
              <a:rPr lang="en-US" dirty="0"/>
              <a:t>symbolic </a:t>
            </a:r>
            <a:r>
              <a:rPr lang="en-US" i="1" dirty="0"/>
              <a:t>value /</a:t>
            </a:r>
            <a:r>
              <a:rPr lang="en-US" dirty="0"/>
              <a:t> </a:t>
            </a:r>
            <a:r>
              <a:rPr lang="en-US" i="1" dirty="0"/>
              <a:t>formula /</a:t>
            </a:r>
            <a:r>
              <a:rPr lang="en-US" dirty="0"/>
              <a:t> </a:t>
            </a:r>
            <a:r>
              <a:rPr lang="en-US" i="1" dirty="0" smtClean="0"/>
              <a:t>conditional</a:t>
            </a:r>
          </a:p>
          <a:p>
            <a:pPr marL="285750" indent="-285750">
              <a:buFont typeface="Arial" pitchFamily="34" charset="0"/>
              <a:buChar char="•"/>
            </a:pPr>
            <a:r>
              <a:rPr lang="en-US" i="1" dirty="0" smtClean="0"/>
              <a:t>Weak updates</a:t>
            </a:r>
            <a:r>
              <a:rPr lang="en-US" dirty="0" smtClean="0"/>
              <a:t> for </a:t>
            </a:r>
            <a:r>
              <a:rPr lang="en-US" i="1" dirty="0" smtClean="0"/>
              <a:t>conditional</a:t>
            </a:r>
            <a:r>
              <a:rPr lang="en-US" dirty="0" smtClean="0"/>
              <a:t> assignments</a:t>
            </a:r>
            <a:endParaRPr lang="en-US" dirty="0"/>
          </a:p>
        </p:txBody>
      </p:sp>
    </p:spTree>
    <p:extLst>
      <p:ext uri="{BB962C8B-B14F-4D97-AF65-F5344CB8AC3E}">
        <p14:creationId xmlns:p14="http://schemas.microsoft.com/office/powerpoint/2010/main" val="1293574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Symbolic Memory</a:t>
            </a:r>
            <a:endParaRPr lang="en-US" dirty="0"/>
          </a:p>
        </p:txBody>
      </p:sp>
      <p:sp>
        <p:nvSpPr>
          <p:cNvPr id="5" name="Content Placeholder 5"/>
          <p:cNvSpPr txBox="1">
            <a:spLocks/>
          </p:cNvSpPr>
          <p:nvPr/>
        </p:nvSpPr>
        <p:spPr>
          <a:xfrm>
            <a:off x="1447800" y="2286000"/>
            <a:ext cx="7010400" cy="4191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200"/>
              </a:spcBef>
            </a:pPr>
            <a:endParaRPr lang="en-US" sz="1600" dirty="0" smtClean="0">
              <a:latin typeface="Consolas" pitchFamily="49" charset="0"/>
              <a:cs typeface="Consolas" pitchFamily="49" charset="0"/>
            </a:endParaRPr>
          </a:p>
          <a:p>
            <a:pPr algn="l">
              <a:spcBef>
                <a:spcPts val="200"/>
              </a:spcBef>
            </a:pPr>
            <a:endParaRPr lang="en-US" sz="1600" dirty="0" smtClean="0">
              <a:latin typeface="Consolas" pitchFamily="49" charset="0"/>
              <a:cs typeface="Consolas" pitchFamily="49" charset="0"/>
            </a:endParaRPr>
          </a:p>
          <a:p>
            <a:pPr algn="l">
              <a:spcBef>
                <a:spcPts val="200"/>
              </a:spcBef>
            </a:pPr>
            <a:r>
              <a:rPr lang="en-US" sz="1600" dirty="0" smtClean="0">
                <a:latin typeface="Consolas" pitchFamily="49" charset="0"/>
                <a:cs typeface="Consolas" pitchFamily="49" charset="0"/>
              </a:rPr>
              <a:t>    &lt;</a:t>
            </a:r>
            <a:r>
              <a:rPr lang="en-US" sz="1600" b="1" dirty="0" smtClean="0">
                <a:solidFill>
                  <a:srgbClr val="0070C0"/>
                </a:solidFill>
                <a:latin typeface="Consolas" pitchFamily="49" charset="0"/>
                <a:cs typeface="Consolas" pitchFamily="49" charset="0"/>
              </a:rPr>
              <a:t>script</a:t>
            </a:r>
            <a:r>
              <a:rPr lang="en-US" sz="1600" dirty="0" smtClean="0">
                <a:latin typeface="Consolas" pitchFamily="49" charset="0"/>
                <a:cs typeface="Consolas" pitchFamily="49" charset="0"/>
              </a:rPr>
              <a:t>&gt;</a:t>
            </a:r>
          </a:p>
          <a:p>
            <a:pPr algn="l">
              <a:spcBef>
                <a:spcPts val="200"/>
              </a:spcBef>
            </a:pPr>
            <a:r>
              <a:rPr lang="en-US" sz="1600" dirty="0" smtClean="0">
                <a:latin typeface="Consolas" pitchFamily="49" charset="0"/>
                <a:cs typeface="Consolas" pitchFamily="49" charset="0"/>
              </a:rPr>
              <a:t>      </a:t>
            </a:r>
            <a:r>
              <a:rPr lang="en-US" sz="1600" b="1" dirty="0">
                <a:solidFill>
                  <a:srgbClr val="C00000"/>
                </a:solidFill>
                <a:latin typeface="Consolas" pitchFamily="49" charset="0"/>
                <a:cs typeface="Consolas" pitchFamily="49" charset="0"/>
              </a:rPr>
              <a:t>var</a:t>
            </a:r>
            <a:r>
              <a:rPr lang="en-US" sz="1600" dirty="0">
                <a:latin typeface="Consolas" pitchFamily="49" charset="0"/>
                <a:cs typeface="Consolas" pitchFamily="49" charset="0"/>
              </a:rPr>
              <a:t> </a:t>
            </a:r>
            <a:r>
              <a:rPr lang="en-US" sz="1600" dirty="0" smtClean="0">
                <a:latin typeface="Consolas" pitchFamily="49" charset="0"/>
                <a:cs typeface="Consolas" pitchFamily="49" charset="0"/>
              </a:rPr>
              <a:t>userAgentString=0;</a:t>
            </a:r>
            <a:endParaRPr lang="en-US" sz="1600" dirty="0">
              <a:latin typeface="Consolas" pitchFamily="49" charset="0"/>
              <a:cs typeface="Consolas" pitchFamily="49" charset="0"/>
            </a:endParaRPr>
          </a:p>
          <a:p>
            <a:pPr algn="l">
              <a:spcBef>
                <a:spcPts val="200"/>
              </a:spcBef>
            </a:pPr>
            <a:r>
              <a:rPr lang="en-US" sz="1600" dirty="0" smtClean="0">
                <a:latin typeface="Consolas" pitchFamily="49" charset="0"/>
                <a:cs typeface="Consolas" pitchFamily="49" charset="0"/>
              </a:rPr>
              <a:t>      userAgentString = </a:t>
            </a:r>
            <a:r>
              <a:rPr lang="en-US" sz="1600" dirty="0" smtClean="0">
                <a:solidFill>
                  <a:srgbClr val="00B050"/>
                </a:solidFill>
                <a:latin typeface="Consolas" pitchFamily="49" charset="0"/>
                <a:cs typeface="Consolas" pitchFamily="49" charset="0"/>
              </a:rPr>
              <a:t>navigator.userAgent</a:t>
            </a:r>
            <a:r>
              <a:rPr lang="en-US" sz="1600" dirty="0" smtClean="0">
                <a:latin typeface="Consolas" pitchFamily="49" charset="0"/>
                <a:cs typeface="Consolas" pitchFamily="49" charset="0"/>
              </a:rPr>
              <a:t>;</a:t>
            </a:r>
          </a:p>
          <a:p>
            <a:pPr algn="l">
              <a:spcBef>
                <a:spcPts val="200"/>
              </a:spcBef>
            </a:pPr>
            <a:r>
              <a:rPr lang="en-US" sz="1600" dirty="0" smtClean="0">
                <a:latin typeface="Consolas" pitchFamily="49" charset="0"/>
                <a:cs typeface="Consolas" pitchFamily="49" charset="0"/>
              </a:rPr>
              <a:t>      </a:t>
            </a:r>
            <a:r>
              <a:rPr lang="en-US" sz="1600" b="1" dirty="0">
                <a:solidFill>
                  <a:srgbClr val="C00000"/>
                </a:solidFill>
                <a:latin typeface="Consolas" pitchFamily="49" charset="0"/>
                <a:cs typeface="Consolas" pitchFamily="49" charset="0"/>
              </a:rPr>
              <a:t>var</a:t>
            </a:r>
            <a:r>
              <a:rPr lang="en-US" sz="1600" dirty="0">
                <a:latin typeface="Consolas" pitchFamily="49" charset="0"/>
                <a:cs typeface="Consolas" pitchFamily="49" charset="0"/>
              </a:rPr>
              <a:t> </a:t>
            </a:r>
            <a:r>
              <a:rPr lang="en-US" sz="1600" dirty="0" smtClean="0">
                <a:latin typeface="Consolas" pitchFamily="49" charset="0"/>
                <a:cs typeface="Consolas" pitchFamily="49" charset="0"/>
              </a:rPr>
              <a:t>isIE;</a:t>
            </a:r>
          </a:p>
          <a:p>
            <a:pPr algn="l">
              <a:spcBef>
                <a:spcPts val="200"/>
              </a:spcBef>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isIE </a:t>
            </a:r>
            <a:r>
              <a:rPr lang="en-US" sz="1600" dirty="0">
                <a:latin typeface="Consolas" pitchFamily="49" charset="0"/>
                <a:cs typeface="Consolas" pitchFamily="49" charset="0"/>
              </a:rPr>
              <a:t>= </a:t>
            </a:r>
            <a:r>
              <a:rPr lang="en-US" sz="1600" dirty="0" smtClean="0">
                <a:latin typeface="Consolas" pitchFamily="49" charset="0"/>
                <a:cs typeface="Consolas" pitchFamily="49" charset="0"/>
              </a:rPr>
              <a:t>(userAgentString.indexOf(</a:t>
            </a:r>
            <a:r>
              <a:rPr lang="en-US" sz="1600" dirty="0" smtClean="0">
                <a:solidFill>
                  <a:srgbClr val="0066FF"/>
                </a:solidFill>
                <a:latin typeface="Consolas" pitchFamily="49" charset="0"/>
                <a:cs typeface="Consolas" pitchFamily="49" charset="0"/>
              </a:rPr>
              <a:t>‘</a:t>
            </a:r>
            <a:r>
              <a:rPr lang="en-US" sz="1600" dirty="0">
                <a:solidFill>
                  <a:srgbClr val="0066FF"/>
                </a:solidFill>
                <a:latin typeface="Consolas" pitchFamily="49" charset="0"/>
                <a:cs typeface="Consolas" pitchFamily="49" charset="0"/>
              </a:rPr>
              <a:t>IE’</a:t>
            </a:r>
            <a:r>
              <a:rPr lang="en-US" sz="1600" dirty="0">
                <a:latin typeface="Consolas" pitchFamily="49" charset="0"/>
                <a:cs typeface="Consolas" pitchFamily="49" charset="0"/>
              </a:rPr>
              <a:t>)&gt;=</a:t>
            </a:r>
            <a:r>
              <a:rPr lang="en-US" sz="1600" dirty="0" smtClean="0">
                <a:latin typeface="Consolas" pitchFamily="49" charset="0"/>
                <a:cs typeface="Consolas" pitchFamily="49" charset="0"/>
              </a:rPr>
              <a:t>0);</a:t>
            </a:r>
          </a:p>
          <a:p>
            <a:pPr algn="l">
              <a:spcBef>
                <a:spcPts val="200"/>
              </a:spcBef>
            </a:pPr>
            <a:r>
              <a:rPr lang="en-US" sz="1600" dirty="0" smtClean="0">
                <a:latin typeface="Consolas" pitchFamily="49" charset="0"/>
                <a:cs typeface="Consolas" pitchFamily="49" charset="0"/>
              </a:rPr>
              <a:t>      …</a:t>
            </a:r>
            <a:endParaRPr lang="en-US" sz="1600" dirty="0">
              <a:latin typeface="Consolas" pitchFamily="49" charset="0"/>
              <a:cs typeface="Consolas" pitchFamily="49" charset="0"/>
            </a:endParaRPr>
          </a:p>
        </p:txBody>
      </p:sp>
      <p:sp>
        <p:nvSpPr>
          <p:cNvPr id="8" name="Rounded Rectangular Callout 7"/>
          <p:cNvSpPr/>
          <p:nvPr/>
        </p:nvSpPr>
        <p:spPr>
          <a:xfrm>
            <a:off x="3505200" y="1371600"/>
            <a:ext cx="3886200" cy="1257300"/>
          </a:xfrm>
          <a:prstGeom prst="wedgeRoundRectCallout">
            <a:avLst>
              <a:gd name="adj1" fmla="val -37919"/>
              <a:gd name="adj2" fmla="val 8279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t>Variable	: </a:t>
            </a:r>
            <a:r>
              <a:rPr lang="en-US" i="1" dirty="0" smtClean="0"/>
              <a:t>userAgentString</a:t>
            </a:r>
          </a:p>
          <a:p>
            <a:r>
              <a:rPr lang="en-US" dirty="0" smtClean="0"/>
              <a:t>Value	: 0</a:t>
            </a:r>
          </a:p>
          <a:p>
            <a:r>
              <a:rPr lang="en-US" dirty="0" smtClean="0"/>
              <a:t>Symbolic	: no</a:t>
            </a:r>
            <a:endParaRPr lang="en-US" dirty="0"/>
          </a:p>
        </p:txBody>
      </p:sp>
      <p:sp>
        <p:nvSpPr>
          <p:cNvPr id="9" name="Rounded Rectangle 8"/>
          <p:cNvSpPr/>
          <p:nvPr/>
        </p:nvSpPr>
        <p:spPr>
          <a:xfrm>
            <a:off x="2133600" y="3124200"/>
            <a:ext cx="5257800" cy="304800"/>
          </a:xfrm>
          <a:prstGeom prst="roundRect">
            <a:avLst/>
          </a:prstGeom>
          <a:solidFill>
            <a:srgbClr val="FF0000">
              <a:alpha val="35000"/>
            </a:srgbClr>
          </a:solidFill>
          <a:ln>
            <a:solidFill>
              <a:srgbClr val="C00000">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ular Callout 12"/>
          <p:cNvSpPr/>
          <p:nvPr/>
        </p:nvSpPr>
        <p:spPr>
          <a:xfrm>
            <a:off x="3505200" y="1371600"/>
            <a:ext cx="3886200" cy="1257300"/>
          </a:xfrm>
          <a:prstGeom prst="wedgeRoundRectCallout">
            <a:avLst>
              <a:gd name="adj1" fmla="val -38204"/>
              <a:gd name="adj2" fmla="val 8195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t>Variable	: </a:t>
            </a:r>
            <a:r>
              <a:rPr lang="en-US" i="1" dirty="0" smtClean="0"/>
              <a:t>userAgentString</a:t>
            </a:r>
          </a:p>
          <a:p>
            <a:r>
              <a:rPr lang="en-US" dirty="0" smtClean="0"/>
              <a:t>Value	: </a:t>
            </a:r>
            <a:r>
              <a:rPr lang="en-US" i="1" dirty="0" smtClean="0"/>
              <a:t>&lt; navigator.userAgent &gt;</a:t>
            </a:r>
          </a:p>
          <a:p>
            <a:r>
              <a:rPr lang="en-US" dirty="0" smtClean="0"/>
              <a:t>Symbolic	: </a:t>
            </a:r>
            <a:r>
              <a:rPr lang="en-US" b="1" dirty="0" smtClean="0"/>
              <a:t>yes</a:t>
            </a:r>
            <a:endParaRPr lang="en-US" b="1" dirty="0"/>
          </a:p>
        </p:txBody>
      </p:sp>
      <p:sp>
        <p:nvSpPr>
          <p:cNvPr id="10" name="Rounded Rectangular Callout 9"/>
          <p:cNvSpPr/>
          <p:nvPr/>
        </p:nvSpPr>
        <p:spPr>
          <a:xfrm>
            <a:off x="2057400" y="4191000"/>
            <a:ext cx="5943600" cy="1905000"/>
          </a:xfrm>
          <a:prstGeom prst="wedgeRoundRectCallout">
            <a:avLst>
              <a:gd name="adj1" fmla="val 12342"/>
              <a:gd name="adj2" fmla="val -75023"/>
              <a:gd name="adj3" fmla="val 16667"/>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en-US" dirty="0"/>
              <a:t>Hooks into engine, return symbolic </a:t>
            </a:r>
            <a:r>
              <a:rPr lang="en-US" dirty="0" smtClean="0"/>
              <a:t>values for</a:t>
            </a:r>
          </a:p>
          <a:p>
            <a:pPr marL="285750" indent="-285750">
              <a:buFont typeface="Arial" pitchFamily="34" charset="0"/>
              <a:buChar char="•"/>
            </a:pPr>
            <a:r>
              <a:rPr lang="en-US" dirty="0" smtClean="0"/>
              <a:t>Sensitive </a:t>
            </a:r>
            <a:r>
              <a:rPr lang="en-US" dirty="0"/>
              <a:t>global </a:t>
            </a:r>
            <a:r>
              <a:rPr lang="en-US" dirty="0" smtClean="0"/>
              <a:t>objects: </a:t>
            </a:r>
            <a:r>
              <a:rPr lang="en-US" dirty="0" smtClean="0">
                <a:latin typeface="Courier New" pitchFamily="49" charset="0"/>
                <a:cs typeface="Courier New" pitchFamily="49" charset="0"/>
              </a:rPr>
              <a:t>navigator.userAgent</a:t>
            </a:r>
            <a:r>
              <a:rPr lang="en-US" dirty="0"/>
              <a:t>, </a:t>
            </a:r>
            <a:r>
              <a:rPr lang="en-US" dirty="0" smtClean="0">
                <a:latin typeface="Courier New" pitchFamily="49" charset="0"/>
                <a:cs typeface="Courier New" pitchFamily="49" charset="0"/>
              </a:rPr>
              <a:t>navigator.platform</a:t>
            </a:r>
            <a:r>
              <a:rPr lang="en-US" sz="2000" dirty="0"/>
              <a:t>, </a:t>
            </a:r>
            <a:r>
              <a:rPr lang="en-US" sz="2000" dirty="0" smtClean="0"/>
              <a:t>…</a:t>
            </a:r>
          </a:p>
          <a:p>
            <a:pPr marL="285750" indent="-285750">
              <a:buFont typeface="Arial" pitchFamily="34" charset="0"/>
              <a:buChar char="•"/>
            </a:pPr>
            <a:r>
              <a:rPr lang="en-US" dirty="0" smtClean="0"/>
              <a:t>Sensitive functions: </a:t>
            </a:r>
            <a:r>
              <a:rPr lang="en-US" dirty="0" smtClean="0">
                <a:latin typeface="Courier New" pitchFamily="49" charset="0"/>
                <a:cs typeface="Courier New" pitchFamily="49" charset="0"/>
              </a:rPr>
              <a:t>ScriptEngine</a:t>
            </a:r>
            <a:r>
              <a:rPr lang="en-US" dirty="0">
                <a:latin typeface="Courier New" pitchFamily="49" charset="0"/>
                <a:cs typeface="Courier New" pitchFamily="49" charset="0"/>
              </a:rPr>
              <a:t>()</a:t>
            </a:r>
            <a:r>
              <a:rPr lang="en-US" sz="2000" dirty="0"/>
              <a:t>, </a:t>
            </a:r>
            <a:r>
              <a:rPr lang="en-US" dirty="0"/>
              <a:t>allocation of </a:t>
            </a:r>
            <a:r>
              <a:rPr lang="en-US" dirty="0">
                <a:latin typeface="Courier New" pitchFamily="49" charset="0"/>
                <a:cs typeface="Courier New" pitchFamily="49" charset="0"/>
              </a:rPr>
              <a:t>ActiveXObject</a:t>
            </a:r>
            <a:r>
              <a:rPr lang="en-US" dirty="0"/>
              <a:t>,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dirty="0" smtClean="0"/>
          </a:p>
        </p:txBody>
      </p:sp>
      <p:sp>
        <p:nvSpPr>
          <p:cNvPr id="7" name="Rounded Rectangular Callout 6"/>
          <p:cNvSpPr/>
          <p:nvPr/>
        </p:nvSpPr>
        <p:spPr>
          <a:xfrm>
            <a:off x="1524000" y="4648200"/>
            <a:ext cx="6477000" cy="1257300"/>
          </a:xfrm>
          <a:prstGeom prst="wedgeRoundRectCallout">
            <a:avLst>
              <a:gd name="adj1" fmla="val -28404"/>
              <a:gd name="adj2" fmla="val -8154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t>Variable	: </a:t>
            </a:r>
            <a:r>
              <a:rPr lang="en-US" i="1" dirty="0" err="1" smtClean="0"/>
              <a:t>isIE</a:t>
            </a:r>
            <a:endParaRPr lang="en-US" i="1" dirty="0" smtClean="0"/>
          </a:p>
          <a:p>
            <a:r>
              <a:rPr lang="en-US" dirty="0" smtClean="0"/>
              <a:t>Value	: </a:t>
            </a:r>
            <a:r>
              <a:rPr lang="en-US" i="1" dirty="0" smtClean="0"/>
              <a:t>&lt; </a:t>
            </a:r>
            <a:r>
              <a:rPr lang="en-US" i="1" dirty="0" err="1" smtClean="0"/>
              <a:t>navigator.userAgent</a:t>
            </a:r>
            <a:r>
              <a:rPr lang="en-US" i="1" dirty="0" smtClean="0"/>
              <a:t>. indexOf(‘IE’) &gt;= 0 &gt;</a:t>
            </a:r>
          </a:p>
          <a:p>
            <a:r>
              <a:rPr lang="en-US" dirty="0" smtClean="0"/>
              <a:t>Symbolic	: </a:t>
            </a:r>
            <a:r>
              <a:rPr lang="en-US" b="1" dirty="0" smtClean="0"/>
              <a:t>yes</a:t>
            </a:r>
            <a:endParaRPr lang="en-US" b="1" dirty="0"/>
          </a:p>
        </p:txBody>
      </p:sp>
    </p:spTree>
    <p:extLst>
      <p:ext uri="{BB962C8B-B14F-4D97-AF65-F5344CB8AC3E}">
        <p14:creationId xmlns:p14="http://schemas.microsoft.com/office/powerpoint/2010/main" val="373006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1" nodeType="clickEffect">
                                  <p:stCondLst>
                                    <p:cond delay="0"/>
                                  </p:stCondLst>
                                  <p:childTnLst>
                                    <p:animMotion origin="layout" path="M -3.33333E-6 2.22222E-6 L -3.33333E-6 0.03333 " pathEditMode="relative" rAng="0" ptsTypes="AA">
                                      <p:cBhvr>
                                        <p:cTn id="19" dur="500" fill="hold"/>
                                        <p:tgtEl>
                                          <p:spTgt spid="9"/>
                                        </p:tgtEl>
                                        <p:attrNameLst>
                                          <p:attrName>ppt_x</p:attrName>
                                          <p:attrName>ppt_y</p:attrName>
                                        </p:attrNameLst>
                                      </p:cBhvr>
                                      <p:rCtr x="0" y="1667"/>
                                    </p:animMotion>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2" nodeType="clickEffect">
                                  <p:stCondLst>
                                    <p:cond delay="0"/>
                                  </p:stCondLst>
                                  <p:childTnLst>
                                    <p:animMotion origin="layout" path="M 0 0.03333 L 0 0.12222 " pathEditMode="relative" rAng="0" ptsTypes="AA">
                                      <p:cBhvr>
                                        <p:cTn id="27" dur="500" fill="hold"/>
                                        <p:tgtEl>
                                          <p:spTgt spid="9"/>
                                        </p:tgtEl>
                                        <p:attrNameLst>
                                          <p:attrName>ppt_x</p:attrName>
                                          <p:attrName>ppt_y</p:attrName>
                                        </p:attrNameLst>
                                      </p:cBhvr>
                                      <p:rCtr x="0" y="4444"/>
                                    </p:animMotion>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9" grpId="2" animBg="1"/>
      <p:bldP spid="13" grpId="0" animBg="1"/>
      <p:bldP spid="10"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Symbolic Memory</a:t>
            </a:r>
            <a:endParaRPr lang="en-US" sz="4800" dirty="0"/>
          </a:p>
        </p:txBody>
      </p:sp>
      <p:sp>
        <p:nvSpPr>
          <p:cNvPr id="5" name="Content Placeholder 5"/>
          <p:cNvSpPr txBox="1">
            <a:spLocks/>
          </p:cNvSpPr>
          <p:nvPr/>
        </p:nvSpPr>
        <p:spPr>
          <a:xfrm>
            <a:off x="1447800" y="2286000"/>
            <a:ext cx="7010400" cy="4191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200"/>
              </a:spcBef>
            </a:pPr>
            <a:endParaRPr lang="en-US" sz="1600" dirty="0" smtClean="0">
              <a:latin typeface="Consolas" pitchFamily="49" charset="0"/>
              <a:cs typeface="Consolas" pitchFamily="49" charset="0"/>
            </a:endParaRPr>
          </a:p>
          <a:p>
            <a:pPr algn="l">
              <a:spcBef>
                <a:spcPts val="200"/>
              </a:spcBef>
            </a:pPr>
            <a:endParaRPr lang="en-US" sz="1600" dirty="0" smtClean="0">
              <a:latin typeface="Consolas" pitchFamily="49" charset="0"/>
              <a:cs typeface="Consolas" pitchFamily="49" charset="0"/>
            </a:endParaRPr>
          </a:p>
          <a:p>
            <a:pPr algn="l">
              <a:spcBef>
                <a:spcPts val="200"/>
              </a:spcBef>
            </a:pPr>
            <a:r>
              <a:rPr lang="en-US" sz="1600" dirty="0" smtClean="0">
                <a:latin typeface="Consolas" pitchFamily="49" charset="0"/>
                <a:cs typeface="Consolas" pitchFamily="49" charset="0"/>
              </a:rPr>
              <a:t>    &lt;</a:t>
            </a:r>
            <a:r>
              <a:rPr lang="en-US" sz="1600" b="1" dirty="0" smtClean="0">
                <a:solidFill>
                  <a:srgbClr val="0070C0"/>
                </a:solidFill>
                <a:latin typeface="Consolas" pitchFamily="49" charset="0"/>
                <a:cs typeface="Consolas" pitchFamily="49" charset="0"/>
              </a:rPr>
              <a:t>script</a:t>
            </a:r>
            <a:r>
              <a:rPr lang="en-US" sz="1600" dirty="0" smtClean="0">
                <a:latin typeface="Consolas" pitchFamily="49" charset="0"/>
                <a:cs typeface="Consolas" pitchFamily="49" charset="0"/>
              </a:rPr>
              <a:t>&gt;</a:t>
            </a:r>
          </a:p>
          <a:p>
            <a:pPr algn="l">
              <a:spcBef>
                <a:spcPts val="200"/>
              </a:spcBef>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a:t>
            </a:r>
            <a:r>
              <a:rPr lang="en-US" sz="1600" b="1" dirty="0">
                <a:solidFill>
                  <a:srgbClr val="C00000"/>
                </a:solidFill>
                <a:latin typeface="Consolas" pitchFamily="49" charset="0"/>
                <a:cs typeface="Consolas" pitchFamily="49" charset="0"/>
              </a:rPr>
              <a:t>var</a:t>
            </a:r>
            <a:r>
              <a:rPr lang="en-US" sz="1600" dirty="0">
                <a:latin typeface="Consolas" pitchFamily="49" charset="0"/>
                <a:cs typeface="Consolas" pitchFamily="49" charset="0"/>
              </a:rPr>
              <a:t> </a:t>
            </a:r>
            <a:r>
              <a:rPr lang="en-US" sz="1600" dirty="0" smtClean="0">
                <a:latin typeface="Consolas" pitchFamily="49" charset="0"/>
                <a:cs typeface="Consolas" pitchFamily="49" charset="0"/>
              </a:rPr>
              <a:t>isIE=false;</a:t>
            </a:r>
            <a:endParaRPr lang="en-US" sz="1600" dirty="0">
              <a:latin typeface="Consolas" pitchFamily="49" charset="0"/>
              <a:cs typeface="Consolas" pitchFamily="49" charset="0"/>
            </a:endParaRPr>
          </a:p>
          <a:p>
            <a:pPr algn="l">
              <a:spcBef>
                <a:spcPts val="200"/>
              </a:spcBef>
            </a:pPr>
            <a:r>
              <a:rPr lang="en-US" sz="1600" dirty="0">
                <a:latin typeface="Consolas" pitchFamily="49" charset="0"/>
                <a:cs typeface="Consolas" pitchFamily="49" charset="0"/>
              </a:rPr>
              <a:t>      </a:t>
            </a:r>
            <a:r>
              <a:rPr lang="en-US" sz="1600" b="1" dirty="0">
                <a:solidFill>
                  <a:srgbClr val="C00000"/>
                </a:solidFill>
                <a:latin typeface="Consolas" pitchFamily="49" charset="0"/>
                <a:cs typeface="Consolas" pitchFamily="49" charset="0"/>
              </a:rPr>
              <a:t>var</a:t>
            </a:r>
            <a:r>
              <a:rPr lang="en-US" sz="1600" dirty="0">
                <a:latin typeface="Consolas" pitchFamily="49" charset="0"/>
                <a:cs typeface="Consolas" pitchFamily="49" charset="0"/>
              </a:rPr>
              <a:t> </a:t>
            </a:r>
            <a:r>
              <a:rPr lang="en-US" sz="1600" dirty="0" smtClean="0">
                <a:latin typeface="Consolas" pitchFamily="49" charset="0"/>
                <a:cs typeface="Consolas" pitchFamily="49" charset="0"/>
              </a:rPr>
              <a:t>isIE7=false;</a:t>
            </a:r>
          </a:p>
          <a:p>
            <a:pPr algn="l">
              <a:spcBef>
                <a:spcPts val="200"/>
              </a:spcBef>
            </a:pPr>
            <a:r>
              <a:rPr lang="en-US" sz="1600" dirty="0" smtClean="0">
                <a:latin typeface="Consolas" pitchFamily="49" charset="0"/>
                <a:cs typeface="Consolas" pitchFamily="49" charset="0"/>
              </a:rPr>
              <a:t>      if (</a:t>
            </a:r>
            <a:r>
              <a:rPr lang="en-US" sz="1600" dirty="0" smtClean="0">
                <a:solidFill>
                  <a:srgbClr val="00B050"/>
                </a:solidFill>
                <a:latin typeface="Consolas" pitchFamily="49" charset="0"/>
                <a:cs typeface="Consolas" pitchFamily="49" charset="0"/>
              </a:rPr>
              <a:t>navigator.userAgent</a:t>
            </a:r>
            <a:r>
              <a:rPr lang="en-US" sz="1600" dirty="0" smtClean="0">
                <a:latin typeface="Consolas" pitchFamily="49" charset="0"/>
                <a:cs typeface="Consolas" pitchFamily="49" charset="0"/>
              </a:rPr>
              <a:t>.indexOf(</a:t>
            </a:r>
            <a:r>
              <a:rPr lang="en-US" sz="1600" dirty="0" smtClean="0">
                <a:solidFill>
                  <a:srgbClr val="0066FF"/>
                </a:solidFill>
                <a:latin typeface="Consolas" pitchFamily="49" charset="0"/>
                <a:cs typeface="Consolas" pitchFamily="49" charset="0"/>
              </a:rPr>
              <a:t>‘IE’</a:t>
            </a:r>
            <a:r>
              <a:rPr lang="en-US" sz="1600" dirty="0" smtClean="0">
                <a:latin typeface="Consolas" pitchFamily="49" charset="0"/>
                <a:cs typeface="Consolas" pitchFamily="49" charset="0"/>
              </a:rPr>
              <a:t>)&gt;=0)</a:t>
            </a:r>
          </a:p>
          <a:p>
            <a:pPr algn="l">
              <a:spcBef>
                <a:spcPts val="200"/>
              </a:spcBef>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a:t>
            </a:r>
          </a:p>
          <a:p>
            <a:pPr algn="l">
              <a:spcBef>
                <a:spcPts val="200"/>
              </a:spcBef>
            </a:pPr>
            <a:r>
              <a:rPr lang="en-US" sz="1600" dirty="0" smtClean="0">
                <a:latin typeface="Consolas" pitchFamily="49" charset="0"/>
                <a:cs typeface="Consolas" pitchFamily="49" charset="0"/>
              </a:rPr>
              <a:t>        isIE=true;</a:t>
            </a:r>
          </a:p>
          <a:p>
            <a:pPr algn="l">
              <a:spcBef>
                <a:spcPts val="200"/>
              </a:spcBef>
            </a:pPr>
            <a:r>
              <a:rPr lang="en-US" sz="1600" dirty="0" smtClean="0">
                <a:latin typeface="Consolas" pitchFamily="49" charset="0"/>
                <a:cs typeface="Consolas" pitchFamily="49" charset="0"/>
              </a:rPr>
              <a:t>        </a:t>
            </a:r>
            <a:r>
              <a:rPr lang="en-US" sz="1600" dirty="0">
                <a:latin typeface="Consolas" pitchFamily="49" charset="0"/>
                <a:cs typeface="Consolas" pitchFamily="49" charset="0"/>
              </a:rPr>
              <a:t>if (</a:t>
            </a:r>
            <a:r>
              <a:rPr lang="en-US" sz="1600" dirty="0">
                <a:solidFill>
                  <a:srgbClr val="00B050"/>
                </a:solidFill>
                <a:latin typeface="Consolas" pitchFamily="49" charset="0"/>
                <a:cs typeface="Consolas" pitchFamily="49" charset="0"/>
              </a:rPr>
              <a:t>navigator.userAgent</a:t>
            </a:r>
            <a:r>
              <a:rPr lang="en-US" sz="1600" dirty="0">
                <a:latin typeface="Consolas" pitchFamily="49" charset="0"/>
                <a:cs typeface="Consolas" pitchFamily="49" charset="0"/>
              </a:rPr>
              <a:t>.indexOf(</a:t>
            </a:r>
            <a:r>
              <a:rPr lang="en-US" sz="1600" dirty="0">
                <a:solidFill>
                  <a:srgbClr val="0066FF"/>
                </a:solidFill>
                <a:latin typeface="Consolas" pitchFamily="49" charset="0"/>
                <a:cs typeface="Consolas" pitchFamily="49" charset="0"/>
              </a:rPr>
              <a:t>‘IE 7</a:t>
            </a:r>
            <a:r>
              <a:rPr lang="en-US" sz="1600" dirty="0" smtClean="0">
                <a:solidFill>
                  <a:srgbClr val="0066FF"/>
                </a:solidFill>
                <a:latin typeface="Consolas" pitchFamily="49" charset="0"/>
                <a:cs typeface="Consolas" pitchFamily="49" charset="0"/>
              </a:rPr>
              <a:t>’</a:t>
            </a:r>
            <a:r>
              <a:rPr lang="en-US" sz="1600" dirty="0" smtClean="0">
                <a:latin typeface="Consolas" pitchFamily="49" charset="0"/>
                <a:cs typeface="Consolas" pitchFamily="49" charset="0"/>
              </a:rPr>
              <a:t>)&gt;=</a:t>
            </a:r>
            <a:r>
              <a:rPr lang="en-US" sz="1600" dirty="0">
                <a:latin typeface="Consolas" pitchFamily="49" charset="0"/>
                <a:cs typeface="Consolas" pitchFamily="49" charset="0"/>
              </a:rPr>
              <a:t>0</a:t>
            </a:r>
            <a:r>
              <a:rPr lang="en-US" sz="1600" dirty="0" smtClean="0">
                <a:latin typeface="Consolas" pitchFamily="49" charset="0"/>
                <a:cs typeface="Consolas" pitchFamily="49" charset="0"/>
              </a:rPr>
              <a:t>)</a:t>
            </a:r>
          </a:p>
          <a:p>
            <a:pPr algn="l">
              <a:spcBef>
                <a:spcPts val="200"/>
              </a:spcBef>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a:t>
            </a:r>
          </a:p>
          <a:p>
            <a:pPr algn="l">
              <a:spcBef>
                <a:spcPts val="200"/>
              </a:spcBef>
            </a:pPr>
            <a:r>
              <a:rPr lang="en-US" sz="1600" dirty="0" smtClean="0">
                <a:latin typeface="Consolas" pitchFamily="49" charset="0"/>
                <a:cs typeface="Consolas" pitchFamily="49" charset="0"/>
              </a:rPr>
              <a:t>          isIE7=true;</a:t>
            </a:r>
          </a:p>
          <a:p>
            <a:pPr algn="l">
              <a:spcBef>
                <a:spcPts val="200"/>
              </a:spcBef>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a:t>
            </a:r>
          </a:p>
          <a:p>
            <a:pPr algn="l">
              <a:spcBef>
                <a:spcPts val="200"/>
              </a:spcBef>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a:t>
            </a:r>
          </a:p>
          <a:p>
            <a:pPr algn="l">
              <a:spcBef>
                <a:spcPts val="200"/>
              </a:spcBef>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if (isIE7)</a:t>
            </a:r>
          </a:p>
          <a:p>
            <a:pPr algn="l">
              <a:spcBef>
                <a:spcPts val="200"/>
              </a:spcBef>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a:t>
            </a:r>
          </a:p>
          <a:p>
            <a:pPr algn="l">
              <a:spcBef>
                <a:spcPts val="200"/>
              </a:spcBef>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a:t>
            </a:r>
            <a:endParaRPr lang="en-US" sz="1600" dirty="0">
              <a:latin typeface="Consolas" pitchFamily="49" charset="0"/>
              <a:cs typeface="Consolas" pitchFamily="49" charset="0"/>
            </a:endParaRPr>
          </a:p>
        </p:txBody>
      </p:sp>
      <p:sp>
        <p:nvSpPr>
          <p:cNvPr id="7" name="Rounded Rectangular Callout 6"/>
          <p:cNvSpPr/>
          <p:nvPr/>
        </p:nvSpPr>
        <p:spPr>
          <a:xfrm>
            <a:off x="152400" y="3048000"/>
            <a:ext cx="1371600" cy="2895600"/>
          </a:xfrm>
          <a:prstGeom prst="wedgeRoundRectCallout">
            <a:avLst>
              <a:gd name="adj1" fmla="val 84593"/>
              <a:gd name="adj2" fmla="val -3187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a:t>Variable	: </a:t>
            </a:r>
            <a:r>
              <a:rPr lang="en-US" dirty="0" smtClean="0"/>
              <a:t> </a:t>
            </a:r>
          </a:p>
          <a:p>
            <a:r>
              <a:rPr lang="en-US" i="1" dirty="0"/>
              <a:t> </a:t>
            </a:r>
            <a:r>
              <a:rPr lang="en-US" i="1" dirty="0" smtClean="0"/>
              <a:t>  isIE7</a:t>
            </a:r>
          </a:p>
          <a:p>
            <a:endParaRPr lang="en-US" i="1" dirty="0"/>
          </a:p>
          <a:p>
            <a:r>
              <a:rPr lang="en-US" dirty="0"/>
              <a:t>Value	: </a:t>
            </a:r>
            <a:endParaRPr lang="en-US" dirty="0" smtClean="0"/>
          </a:p>
          <a:p>
            <a:r>
              <a:rPr lang="en-US" dirty="0"/>
              <a:t> </a:t>
            </a:r>
            <a:r>
              <a:rPr lang="en-US" dirty="0" smtClean="0"/>
              <a:t>  false</a:t>
            </a:r>
          </a:p>
          <a:p>
            <a:endParaRPr lang="en-US" dirty="0"/>
          </a:p>
          <a:p>
            <a:r>
              <a:rPr lang="en-US" dirty="0"/>
              <a:t>Symbolic	: </a:t>
            </a:r>
            <a:endParaRPr lang="en-US" dirty="0" smtClean="0"/>
          </a:p>
          <a:p>
            <a:r>
              <a:rPr lang="en-US" dirty="0"/>
              <a:t> </a:t>
            </a:r>
            <a:r>
              <a:rPr lang="en-US" dirty="0" smtClean="0"/>
              <a:t>  no</a:t>
            </a:r>
            <a:endParaRPr lang="en-US" dirty="0"/>
          </a:p>
        </p:txBody>
      </p:sp>
      <p:sp>
        <p:nvSpPr>
          <p:cNvPr id="8" name="Rounded Rectangular Callout 7"/>
          <p:cNvSpPr/>
          <p:nvPr/>
        </p:nvSpPr>
        <p:spPr>
          <a:xfrm>
            <a:off x="3505200" y="1371600"/>
            <a:ext cx="4114800" cy="1257300"/>
          </a:xfrm>
          <a:prstGeom prst="wedgeRoundRectCallout">
            <a:avLst>
              <a:gd name="adj1" fmla="val -34786"/>
              <a:gd name="adj2" fmla="val 8279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t>Variable	: </a:t>
            </a:r>
            <a:r>
              <a:rPr lang="en-US" i="1" dirty="0" smtClean="0"/>
              <a:t>isIE</a:t>
            </a:r>
          </a:p>
          <a:p>
            <a:r>
              <a:rPr lang="en-US" dirty="0" smtClean="0"/>
              <a:t>Value	: false</a:t>
            </a:r>
          </a:p>
          <a:p>
            <a:r>
              <a:rPr lang="en-US" dirty="0" smtClean="0"/>
              <a:t>Symbolic	: no</a:t>
            </a:r>
            <a:endParaRPr lang="en-US" dirty="0"/>
          </a:p>
        </p:txBody>
      </p:sp>
      <p:sp>
        <p:nvSpPr>
          <p:cNvPr id="9" name="Rounded Rectangle 8"/>
          <p:cNvSpPr/>
          <p:nvPr/>
        </p:nvSpPr>
        <p:spPr>
          <a:xfrm>
            <a:off x="2133600" y="3124200"/>
            <a:ext cx="5257800" cy="304800"/>
          </a:xfrm>
          <a:prstGeom prst="roundRect">
            <a:avLst/>
          </a:prstGeom>
          <a:solidFill>
            <a:srgbClr val="FF0000">
              <a:alpha val="35000"/>
            </a:srgbClr>
          </a:solidFill>
          <a:ln>
            <a:solidFill>
              <a:srgbClr val="C00000">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ular Callout 11"/>
          <p:cNvSpPr/>
          <p:nvPr/>
        </p:nvSpPr>
        <p:spPr>
          <a:xfrm>
            <a:off x="4114800" y="4953000"/>
            <a:ext cx="4648200" cy="1257300"/>
          </a:xfrm>
          <a:prstGeom prst="wedgeRoundRectCallout">
            <a:avLst>
              <a:gd name="adj1" fmla="val -24182"/>
              <a:gd name="adj2" fmla="val -6857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i="1" dirty="0" smtClean="0"/>
              <a:t>Current path predicate</a:t>
            </a:r>
          </a:p>
          <a:p>
            <a:r>
              <a:rPr lang="en-US" dirty="0" smtClean="0"/>
              <a:t>Value	: </a:t>
            </a:r>
            <a:r>
              <a:rPr lang="en-US" i="1" dirty="0" smtClean="0"/>
              <a:t>&lt; </a:t>
            </a:r>
            <a:r>
              <a:rPr lang="en-US" i="1" dirty="0" err="1" smtClean="0"/>
              <a:t>nav.userAgent.indexOf</a:t>
            </a:r>
            <a:r>
              <a:rPr lang="en-US" i="1" dirty="0" smtClean="0"/>
              <a:t>(..)&gt;=0 &gt;</a:t>
            </a:r>
          </a:p>
          <a:p>
            <a:r>
              <a:rPr lang="en-US" dirty="0" smtClean="0"/>
              <a:t>Symbolic	: </a:t>
            </a:r>
            <a:r>
              <a:rPr lang="en-US" b="1" dirty="0" smtClean="0"/>
              <a:t>yes</a:t>
            </a:r>
            <a:endParaRPr lang="en-US" b="1" dirty="0"/>
          </a:p>
        </p:txBody>
      </p:sp>
      <p:sp>
        <p:nvSpPr>
          <p:cNvPr id="10" name="Rounded Rectangular Callout 9"/>
          <p:cNvSpPr/>
          <p:nvPr/>
        </p:nvSpPr>
        <p:spPr>
          <a:xfrm>
            <a:off x="2133600" y="1371600"/>
            <a:ext cx="5715000" cy="1257300"/>
          </a:xfrm>
          <a:prstGeom prst="wedgeRoundRectCallout">
            <a:avLst>
              <a:gd name="adj1" fmla="val -22462"/>
              <a:gd name="adj2" fmla="val 81752"/>
              <a:gd name="adj3" fmla="val 16667"/>
            </a:avLst>
          </a:prstGeom>
        </p:spPr>
        <p:style>
          <a:lnRef idx="1">
            <a:schemeClr val="accent1"/>
          </a:lnRef>
          <a:fillRef idx="2">
            <a:schemeClr val="accent1"/>
          </a:fillRef>
          <a:effectRef idx="1">
            <a:schemeClr val="accent1"/>
          </a:effectRef>
          <a:fontRef idx="minor">
            <a:schemeClr val="dk1"/>
          </a:fontRef>
        </p:style>
        <p:txBody>
          <a:bodyPr wrap="none" rtlCol="0" anchor="ctr"/>
          <a:lstStyle/>
          <a:p>
            <a:r>
              <a:rPr lang="en-US" dirty="0" smtClean="0"/>
              <a:t>Variable	: </a:t>
            </a:r>
            <a:r>
              <a:rPr lang="en-US" i="1" dirty="0" smtClean="0"/>
              <a:t>isIE</a:t>
            </a:r>
          </a:p>
          <a:p>
            <a:r>
              <a:rPr lang="en-US" dirty="0" smtClean="0"/>
              <a:t>Value	: </a:t>
            </a:r>
            <a:r>
              <a:rPr lang="en-US" i="1" dirty="0" smtClean="0"/>
              <a:t>&lt; </a:t>
            </a:r>
            <a:r>
              <a:rPr lang="en-US" i="1" dirty="0" err="1" smtClean="0"/>
              <a:t>nav.userAgent.indexOf</a:t>
            </a:r>
            <a:r>
              <a:rPr lang="en-US" i="1" dirty="0" smtClean="0"/>
              <a:t>(…)&gt;=0 &gt; ? true : false</a:t>
            </a:r>
          </a:p>
          <a:p>
            <a:r>
              <a:rPr lang="en-US" dirty="0" smtClean="0"/>
              <a:t>Symbolic	: </a:t>
            </a:r>
            <a:r>
              <a:rPr lang="en-US" b="1" dirty="0" smtClean="0"/>
              <a:t>yes</a:t>
            </a:r>
            <a:endParaRPr lang="en-US" b="1" dirty="0"/>
          </a:p>
        </p:txBody>
      </p:sp>
      <p:sp>
        <p:nvSpPr>
          <p:cNvPr id="11" name="Rounded Rectangular Callout 10"/>
          <p:cNvSpPr/>
          <p:nvPr/>
        </p:nvSpPr>
        <p:spPr>
          <a:xfrm>
            <a:off x="4114800" y="4953000"/>
            <a:ext cx="4648200" cy="1676400"/>
          </a:xfrm>
          <a:prstGeom prst="wedgeRoundRectCallout">
            <a:avLst>
              <a:gd name="adj1" fmla="val -24182"/>
              <a:gd name="adj2" fmla="val -63716"/>
              <a:gd name="adj3" fmla="val 16667"/>
            </a:avLst>
          </a:prstGeom>
        </p:spPr>
        <p:style>
          <a:lnRef idx="1">
            <a:schemeClr val="accent1"/>
          </a:lnRef>
          <a:fillRef idx="2">
            <a:schemeClr val="accent1"/>
          </a:fillRef>
          <a:effectRef idx="1">
            <a:schemeClr val="accent1"/>
          </a:effectRef>
          <a:fontRef idx="minor">
            <a:schemeClr val="dk1"/>
          </a:fontRef>
        </p:style>
        <p:txBody>
          <a:bodyPr wrap="none" rtlCol="0" anchor="ctr"/>
          <a:lstStyle/>
          <a:p>
            <a:r>
              <a:rPr lang="en-US" i="1" dirty="0" smtClean="0"/>
              <a:t>Current path predicate</a:t>
            </a:r>
          </a:p>
          <a:p>
            <a:r>
              <a:rPr lang="en-US" dirty="0" smtClean="0"/>
              <a:t>Value	: </a:t>
            </a:r>
            <a:r>
              <a:rPr lang="en-US" i="1" dirty="0" smtClean="0"/>
              <a:t>&lt; </a:t>
            </a:r>
            <a:r>
              <a:rPr lang="en-US" i="1" dirty="0" err="1" smtClean="0"/>
              <a:t>nav.userAgent.indexOf</a:t>
            </a:r>
            <a:r>
              <a:rPr lang="en-US" i="1" dirty="0" smtClean="0"/>
              <a:t>(..)&gt;=0 &gt; &amp;&amp;</a:t>
            </a:r>
          </a:p>
          <a:p>
            <a:r>
              <a:rPr lang="en-US" i="1" dirty="0" smtClean="0"/>
              <a:t>	  </a:t>
            </a:r>
            <a:r>
              <a:rPr lang="en-US" i="1" dirty="0"/>
              <a:t>&lt; </a:t>
            </a:r>
            <a:r>
              <a:rPr lang="en-US" i="1" dirty="0" err="1"/>
              <a:t>nav.userAgent.indexOf</a:t>
            </a:r>
            <a:r>
              <a:rPr lang="en-US" i="1" dirty="0"/>
              <a:t>(..)&gt;=0 </a:t>
            </a:r>
            <a:r>
              <a:rPr lang="en-US" i="1" dirty="0" smtClean="0"/>
              <a:t>&gt;</a:t>
            </a:r>
          </a:p>
          <a:p>
            <a:r>
              <a:rPr lang="en-US" dirty="0" smtClean="0"/>
              <a:t>Symbolic	: </a:t>
            </a:r>
            <a:r>
              <a:rPr lang="en-US" b="1" dirty="0" smtClean="0"/>
              <a:t>yes</a:t>
            </a:r>
            <a:endParaRPr lang="en-US" b="1" dirty="0"/>
          </a:p>
        </p:txBody>
      </p:sp>
      <p:sp>
        <p:nvSpPr>
          <p:cNvPr id="13" name="Rounded Rectangular Callout 12"/>
          <p:cNvSpPr/>
          <p:nvPr/>
        </p:nvSpPr>
        <p:spPr>
          <a:xfrm>
            <a:off x="152400" y="3048000"/>
            <a:ext cx="1371600" cy="2895600"/>
          </a:xfrm>
          <a:prstGeom prst="wedgeRoundRectCallout">
            <a:avLst>
              <a:gd name="adj1" fmla="val 84593"/>
              <a:gd name="adj2" fmla="val -3187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a:t>Variable	: </a:t>
            </a:r>
            <a:r>
              <a:rPr lang="en-US" dirty="0" smtClean="0"/>
              <a:t> </a:t>
            </a:r>
          </a:p>
          <a:p>
            <a:r>
              <a:rPr lang="en-US" i="1" dirty="0"/>
              <a:t> </a:t>
            </a:r>
            <a:r>
              <a:rPr lang="en-US" i="1" dirty="0" smtClean="0"/>
              <a:t>  isIE7</a:t>
            </a:r>
          </a:p>
          <a:p>
            <a:endParaRPr lang="en-US" i="1" dirty="0"/>
          </a:p>
          <a:p>
            <a:r>
              <a:rPr lang="en-US" dirty="0"/>
              <a:t>Value	: </a:t>
            </a:r>
            <a:endParaRPr lang="en-US" dirty="0" smtClean="0"/>
          </a:p>
          <a:p>
            <a:r>
              <a:rPr lang="en-US" dirty="0"/>
              <a:t> </a:t>
            </a:r>
            <a:r>
              <a:rPr lang="en-US" dirty="0" smtClean="0"/>
              <a:t>  &lt;…&gt; </a:t>
            </a:r>
          </a:p>
          <a:p>
            <a:endParaRPr lang="en-US" dirty="0"/>
          </a:p>
          <a:p>
            <a:r>
              <a:rPr lang="en-US" dirty="0" smtClean="0"/>
              <a:t>Symbolic</a:t>
            </a:r>
            <a:r>
              <a:rPr lang="en-US" dirty="0"/>
              <a:t>	: </a:t>
            </a:r>
            <a:endParaRPr lang="en-US" dirty="0" smtClean="0"/>
          </a:p>
          <a:p>
            <a:r>
              <a:rPr lang="en-US" dirty="0"/>
              <a:t> </a:t>
            </a:r>
            <a:r>
              <a:rPr lang="en-US" dirty="0" smtClean="0"/>
              <a:t>  </a:t>
            </a:r>
            <a:r>
              <a:rPr lang="en-US" b="1" dirty="0" smtClean="0"/>
              <a:t>yes</a:t>
            </a:r>
            <a:endParaRPr lang="en-US"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dirty="0" smtClean="0"/>
          </a:p>
        </p:txBody>
      </p:sp>
    </p:spTree>
    <p:extLst>
      <p:ext uri="{BB962C8B-B14F-4D97-AF65-F5344CB8AC3E}">
        <p14:creationId xmlns:p14="http://schemas.microsoft.com/office/powerpoint/2010/main" val="42559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3.33333E-6 2.22222E-6 L -3.33333E-6 0.03333 " pathEditMode="relative" rAng="0" ptsTypes="AA">
                                      <p:cBhvr>
                                        <p:cTn id="14" dur="500" fill="hold"/>
                                        <p:tgtEl>
                                          <p:spTgt spid="9"/>
                                        </p:tgtEl>
                                        <p:attrNameLst>
                                          <p:attrName>ppt_x</p:attrName>
                                          <p:attrName>ppt_y</p:attrName>
                                        </p:attrNameLst>
                                      </p:cBhvr>
                                      <p:rCtr x="0" y="1667"/>
                                    </p:animMotion>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2" nodeType="clickEffect">
                                  <p:stCondLst>
                                    <p:cond delay="0"/>
                                  </p:stCondLst>
                                  <p:childTnLst>
                                    <p:animMotion origin="layout" path="M 3.33333E-6 0.03333 L 3.33333E-6 0.07778 " pathEditMode="relative" rAng="0" ptsTypes="AA">
                                      <p:cBhvr>
                                        <p:cTn id="22" dur="500" fill="hold"/>
                                        <p:tgtEl>
                                          <p:spTgt spid="9"/>
                                        </p:tgtEl>
                                        <p:attrNameLst>
                                          <p:attrName>ppt_x</p:attrName>
                                          <p:attrName>ppt_y</p:attrName>
                                        </p:attrNameLst>
                                      </p:cBhvr>
                                      <p:rCtr x="0" y="2222"/>
                                    </p:animMotion>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3" nodeType="clickEffect">
                                  <p:stCondLst>
                                    <p:cond delay="0"/>
                                  </p:stCondLst>
                                  <p:childTnLst>
                                    <p:animMotion origin="layout" path="M 3.33333E-6 0.07778 L 3.33333E-6 0.15556 " pathEditMode="relative" rAng="0" ptsTypes="AA">
                                      <p:cBhvr>
                                        <p:cTn id="30" dur="500" fill="hold"/>
                                        <p:tgtEl>
                                          <p:spTgt spid="9"/>
                                        </p:tgtEl>
                                        <p:attrNameLst>
                                          <p:attrName>ppt_x</p:attrName>
                                          <p:attrName>ppt_y</p:attrName>
                                        </p:attrNameLst>
                                      </p:cBhvr>
                                      <p:rCtr x="0" y="3889"/>
                                    </p:animMotion>
                                  </p:childTnLst>
                                </p:cTn>
                              </p:par>
                              <p:par>
                                <p:cTn id="31" presetID="10" presetClass="entr" presetSubtype="0" fill="hold" grpId="0" nodeType="withEffect">
                                  <p:stCondLst>
                                    <p:cond delay="50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xit" presetSubtype="0" fill="hold" grpId="1" nodeType="withEffect">
                                  <p:stCondLst>
                                    <p:cond delay="50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4" nodeType="clickEffect">
                                  <p:stCondLst>
                                    <p:cond delay="0"/>
                                  </p:stCondLst>
                                  <p:childTnLst>
                                    <p:animMotion origin="layout" path="M -3.33333E-6 0.15555 L -3.33333E-6 0.2 " pathEditMode="relative" rAng="0" ptsTypes="AA">
                                      <p:cBhvr>
                                        <p:cTn id="40" dur="500" fill="hold"/>
                                        <p:tgtEl>
                                          <p:spTgt spid="9"/>
                                        </p:tgtEl>
                                        <p:attrNameLst>
                                          <p:attrName>ppt_x</p:attrName>
                                          <p:attrName>ppt_y</p:attrName>
                                        </p:attrNameLst>
                                      </p:cBhvr>
                                      <p:rCtr x="0" y="2222"/>
                                    </p:animMotion>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xit" presetSubtype="0" fill="hold" grpId="1" nodeType="with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5" nodeType="clickEffect">
                                  <p:stCondLst>
                                    <p:cond delay="0"/>
                                  </p:stCondLst>
                                  <p:childTnLst>
                                    <p:animMotion origin="layout" path="M 3.33333E-6 0.2 L 3.33333E-6 0.27778 " pathEditMode="relative" rAng="0" ptsTypes="AA">
                                      <p:cBhvr>
                                        <p:cTn id="51" dur="500" fill="hold"/>
                                        <p:tgtEl>
                                          <p:spTgt spid="9"/>
                                        </p:tgtEl>
                                        <p:attrNameLst>
                                          <p:attrName>ppt_x</p:attrName>
                                          <p:attrName>ppt_y</p:attrName>
                                        </p:attrNameLst>
                                      </p:cBhvr>
                                      <p:rCtr x="0" y="3889"/>
                                    </p:animMotion>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9" grpId="1" animBg="1"/>
      <p:bldP spid="9" grpId="2" animBg="1"/>
      <p:bldP spid="9" grpId="3" animBg="1"/>
      <p:bldP spid="9" grpId="4" animBg="1"/>
      <p:bldP spid="9" grpId="5" animBg="1"/>
      <p:bldP spid="12" grpId="0" animBg="1"/>
      <p:bldP spid="12" grpId="1" animBg="1"/>
      <p:bldP spid="10" grpId="0" animBg="1"/>
      <p:bldP spid="11"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Symbolic Memory</a:t>
            </a:r>
          </a:p>
        </p:txBody>
      </p:sp>
      <p:grpSp>
        <p:nvGrpSpPr>
          <p:cNvPr id="4" name="Group 3"/>
          <p:cNvGrpSpPr/>
          <p:nvPr/>
        </p:nvGrpSpPr>
        <p:grpSpPr>
          <a:xfrm>
            <a:off x="1828800" y="3880602"/>
            <a:ext cx="3023872" cy="1285314"/>
            <a:chOff x="2343466" y="3880602"/>
            <a:chExt cx="3023872" cy="1285314"/>
          </a:xfrm>
        </p:grpSpPr>
        <p:sp>
          <p:nvSpPr>
            <p:cNvPr id="6" name="Oval 5"/>
            <p:cNvSpPr/>
            <p:nvPr/>
          </p:nvSpPr>
          <p:spPr>
            <a:xfrm>
              <a:off x="4452938" y="4251516"/>
              <a:ext cx="914400"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indexOf</a:t>
              </a:r>
              <a:endParaRPr lang="en-US" sz="1600" dirty="0"/>
            </a:p>
          </p:txBody>
        </p:sp>
        <p:sp>
          <p:nvSpPr>
            <p:cNvPr id="11" name="Oval 10"/>
            <p:cNvSpPr/>
            <p:nvPr/>
          </p:nvSpPr>
          <p:spPr>
            <a:xfrm>
              <a:off x="2343466" y="4251516"/>
              <a:ext cx="914400"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solidFill>
                    <a:schemeClr val="tx1"/>
                  </a:solidFill>
                  <a:latin typeface="Consolas" pitchFamily="49" charset="0"/>
                  <a:cs typeface="Consolas" pitchFamily="49" charset="0"/>
                </a:rPr>
                <a:t>0</a:t>
              </a:r>
              <a:endParaRPr lang="en-US" sz="2400" dirty="0">
                <a:solidFill>
                  <a:schemeClr val="tx1"/>
                </a:solidFill>
              </a:endParaRPr>
            </a:p>
          </p:txBody>
        </p:sp>
        <p:cxnSp>
          <p:nvCxnSpPr>
            <p:cNvPr id="13" name="Straight Connector 12"/>
            <p:cNvCxnSpPr>
              <a:stCxn id="10" idx="3"/>
              <a:endCxn id="11" idx="7"/>
            </p:cNvCxnSpPr>
            <p:nvPr/>
          </p:nvCxnSpPr>
          <p:spPr>
            <a:xfrm flipH="1">
              <a:off x="3123955" y="3880602"/>
              <a:ext cx="412697" cy="504825"/>
            </a:xfrm>
            <a:prstGeom prst="line">
              <a:avLst/>
            </a:prstGeom>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0" idx="5"/>
              <a:endCxn id="6" idx="1"/>
            </p:cNvCxnSpPr>
            <p:nvPr/>
          </p:nvCxnSpPr>
          <p:spPr>
            <a:xfrm>
              <a:off x="4183230" y="3880602"/>
              <a:ext cx="403619" cy="504825"/>
            </a:xfrm>
            <a:prstGeom prst="line">
              <a:avLst/>
            </a:prstGeom>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2154715" y="5032005"/>
            <a:ext cx="3904689" cy="1522878"/>
            <a:chOff x="2669381" y="5032005"/>
            <a:chExt cx="3904689" cy="1522878"/>
          </a:xfrm>
        </p:grpSpPr>
        <p:sp>
          <p:nvSpPr>
            <p:cNvPr id="7" name="Oval 6"/>
            <p:cNvSpPr/>
            <p:nvPr/>
          </p:nvSpPr>
          <p:spPr>
            <a:xfrm>
              <a:off x="5659670" y="5640483"/>
              <a:ext cx="914400" cy="914400"/>
            </a:xfrm>
            <a:prstGeom prst="ellipse">
              <a:avLst/>
            </a:prstGeom>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US" sz="2400" dirty="0" smtClean="0">
                  <a:solidFill>
                    <a:schemeClr val="tx2">
                      <a:lumMod val="60000"/>
                      <a:lumOff val="40000"/>
                    </a:schemeClr>
                  </a:solidFill>
                  <a:latin typeface="Consolas" pitchFamily="49" charset="0"/>
                  <a:cs typeface="Consolas" pitchFamily="49" charset="0"/>
                </a:rPr>
                <a:t>‘</a:t>
              </a:r>
              <a:r>
                <a:rPr lang="en-US" sz="2400" dirty="0">
                  <a:solidFill>
                    <a:schemeClr val="tx2">
                      <a:lumMod val="60000"/>
                      <a:lumOff val="40000"/>
                    </a:schemeClr>
                  </a:solidFill>
                  <a:latin typeface="Consolas" pitchFamily="49" charset="0"/>
                  <a:cs typeface="Consolas" pitchFamily="49" charset="0"/>
                </a:rPr>
                <a:t>IE</a:t>
              </a:r>
              <a:r>
                <a:rPr lang="en-US" sz="2400" dirty="0" smtClean="0">
                  <a:solidFill>
                    <a:schemeClr val="tx2">
                      <a:lumMod val="60000"/>
                      <a:lumOff val="40000"/>
                    </a:schemeClr>
                  </a:solidFill>
                  <a:latin typeface="Consolas" pitchFamily="49" charset="0"/>
                  <a:cs typeface="Consolas" pitchFamily="49" charset="0"/>
                </a:rPr>
                <a:t>’</a:t>
              </a:r>
              <a:endParaRPr lang="en-US" sz="2400" dirty="0">
                <a:solidFill>
                  <a:schemeClr val="tx2">
                    <a:lumMod val="60000"/>
                    <a:lumOff val="40000"/>
                  </a:schemeClr>
                </a:solidFill>
              </a:endParaRPr>
            </a:p>
          </p:txBody>
        </p:sp>
        <p:sp>
          <p:nvSpPr>
            <p:cNvPr id="9" name="Oval 8"/>
            <p:cNvSpPr/>
            <p:nvPr/>
          </p:nvSpPr>
          <p:spPr>
            <a:xfrm>
              <a:off x="2669381" y="5640483"/>
              <a:ext cx="1614488" cy="9144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600" dirty="0">
                  <a:solidFill>
                    <a:srgbClr val="00B050"/>
                  </a:solidFill>
                  <a:latin typeface="Consolas" pitchFamily="49" charset="0"/>
                  <a:cs typeface="Consolas" pitchFamily="49" charset="0"/>
                </a:rPr>
                <a:t>navigator</a:t>
              </a:r>
              <a:r>
                <a:rPr lang="en-US" sz="1600" dirty="0" smtClean="0">
                  <a:solidFill>
                    <a:srgbClr val="00B050"/>
                  </a:solidFill>
                  <a:latin typeface="Consolas" pitchFamily="49" charset="0"/>
                  <a:cs typeface="Consolas" pitchFamily="49" charset="0"/>
                </a:rPr>
                <a:t>.</a:t>
              </a:r>
            </a:p>
            <a:p>
              <a:pPr algn="ctr"/>
              <a:r>
                <a:rPr lang="en-US" sz="1600" dirty="0" smtClean="0">
                  <a:solidFill>
                    <a:srgbClr val="00B050"/>
                  </a:solidFill>
                  <a:latin typeface="Consolas" pitchFamily="49" charset="0"/>
                  <a:cs typeface="Consolas" pitchFamily="49" charset="0"/>
                </a:rPr>
                <a:t>userAgent</a:t>
              </a:r>
              <a:endParaRPr lang="en-US" sz="1600" b="1" dirty="0">
                <a:solidFill>
                  <a:srgbClr val="00B050"/>
                </a:solidFill>
              </a:endParaRPr>
            </a:p>
          </p:txBody>
        </p:sp>
        <p:cxnSp>
          <p:nvCxnSpPr>
            <p:cNvPr id="19" name="Straight Connector 18"/>
            <p:cNvCxnSpPr>
              <a:stCxn id="6" idx="5"/>
              <a:endCxn id="7" idx="1"/>
            </p:cNvCxnSpPr>
            <p:nvPr/>
          </p:nvCxnSpPr>
          <p:spPr>
            <a:xfrm>
              <a:off x="5233427" y="5032005"/>
              <a:ext cx="560154" cy="742389"/>
            </a:xfrm>
            <a:prstGeom prst="line">
              <a:avLst/>
            </a:prstGeom>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3"/>
              <a:endCxn id="9" idx="7"/>
            </p:cNvCxnSpPr>
            <p:nvPr/>
          </p:nvCxnSpPr>
          <p:spPr>
            <a:xfrm flipH="1">
              <a:off x="4047433" y="5032005"/>
              <a:ext cx="539416" cy="742389"/>
            </a:xfrm>
            <a:prstGeom prst="line">
              <a:avLst/>
            </a:prstGeom>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5" name="Rounded Rectangular Callout 24"/>
          <p:cNvSpPr/>
          <p:nvPr/>
        </p:nvSpPr>
        <p:spPr>
          <a:xfrm>
            <a:off x="4510649" y="1485900"/>
            <a:ext cx="4404751" cy="1257300"/>
          </a:xfrm>
          <a:prstGeom prst="wedgeRoundRectCallout">
            <a:avLst>
              <a:gd name="adj1" fmla="val -63054"/>
              <a:gd name="adj2" fmla="val -19530"/>
              <a:gd name="adj3" fmla="val 16667"/>
            </a:avLst>
          </a:prstGeom>
        </p:spPr>
        <p:style>
          <a:lnRef idx="1">
            <a:schemeClr val="accent1"/>
          </a:lnRef>
          <a:fillRef idx="2">
            <a:schemeClr val="accent1"/>
          </a:fillRef>
          <a:effectRef idx="1">
            <a:schemeClr val="accent1"/>
          </a:effectRef>
          <a:fontRef idx="minor">
            <a:schemeClr val="dk1"/>
          </a:fontRef>
        </p:style>
        <p:txBody>
          <a:bodyPr wrap="none" rtlCol="0" anchor="ctr"/>
          <a:lstStyle/>
          <a:p>
            <a:r>
              <a:rPr lang="en-US" dirty="0" smtClean="0"/>
              <a:t>Variable	: </a:t>
            </a:r>
            <a:r>
              <a:rPr lang="en-US" i="1" dirty="0" smtClean="0"/>
              <a:t>isIE</a:t>
            </a:r>
          </a:p>
          <a:p>
            <a:r>
              <a:rPr lang="en-US" dirty="0" smtClean="0"/>
              <a:t>Value	: </a:t>
            </a:r>
            <a:r>
              <a:rPr lang="en-US" i="1" dirty="0" smtClean="0"/>
              <a:t>&lt; </a:t>
            </a:r>
            <a:r>
              <a:rPr lang="en-US" i="1" dirty="0" err="1" smtClean="0"/>
              <a:t>nav.userAgent.indexOf</a:t>
            </a:r>
            <a:r>
              <a:rPr lang="en-US" i="1" dirty="0" smtClean="0"/>
              <a:t>(…)&gt;=0 &gt;</a:t>
            </a:r>
          </a:p>
          <a:p>
            <a:r>
              <a:rPr lang="en-US" i="1" dirty="0"/>
              <a:t> </a:t>
            </a:r>
            <a:r>
              <a:rPr lang="en-US" i="1" dirty="0" smtClean="0"/>
              <a:t>                   ? true : false</a:t>
            </a:r>
          </a:p>
          <a:p>
            <a:r>
              <a:rPr lang="en-US" dirty="0" smtClean="0"/>
              <a:t>Symbolic	: yes</a:t>
            </a:r>
            <a:endParaRPr lang="en-US" dirty="0"/>
          </a:p>
        </p:txBody>
      </p:sp>
      <p:sp>
        <p:nvSpPr>
          <p:cNvPr id="26" name="Oval 25"/>
          <p:cNvSpPr/>
          <p:nvPr/>
        </p:nvSpPr>
        <p:spPr>
          <a:xfrm>
            <a:off x="2888075" y="1449483"/>
            <a:ext cx="914400"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solidFill>
                  <a:schemeClr val="tx1"/>
                </a:solidFill>
              </a:rPr>
              <a:t>?</a:t>
            </a:r>
            <a:endParaRPr lang="en-US" sz="2800" dirty="0">
              <a:solidFill>
                <a:schemeClr val="tx1"/>
              </a:solidFill>
            </a:endParaRPr>
          </a:p>
        </p:txBody>
      </p:sp>
      <p:grpSp>
        <p:nvGrpSpPr>
          <p:cNvPr id="3" name="Group 2"/>
          <p:cNvGrpSpPr/>
          <p:nvPr/>
        </p:nvGrpSpPr>
        <p:grpSpPr>
          <a:xfrm>
            <a:off x="914400" y="2229972"/>
            <a:ext cx="4862197" cy="1784541"/>
            <a:chOff x="1429066" y="2229972"/>
            <a:chExt cx="4862197" cy="1784541"/>
          </a:xfrm>
        </p:grpSpPr>
        <p:sp>
          <p:nvSpPr>
            <p:cNvPr id="10" name="Oval 9"/>
            <p:cNvSpPr/>
            <p:nvPr/>
          </p:nvSpPr>
          <p:spPr>
            <a:xfrm>
              <a:off x="3402741" y="3100113"/>
              <a:ext cx="914400"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solidFill>
                    <a:schemeClr val="tx1"/>
                  </a:solidFill>
                </a:rPr>
                <a:t>&gt;=</a:t>
              </a:r>
              <a:endParaRPr lang="en-US" sz="2800" dirty="0">
                <a:solidFill>
                  <a:schemeClr val="tx1"/>
                </a:solidFill>
              </a:endParaRPr>
            </a:p>
          </p:txBody>
        </p:sp>
        <p:cxnSp>
          <p:nvCxnSpPr>
            <p:cNvPr id="37" name="Straight Connector 36"/>
            <p:cNvCxnSpPr>
              <a:stCxn id="26" idx="4"/>
              <a:endCxn id="10" idx="0"/>
            </p:cNvCxnSpPr>
            <p:nvPr/>
          </p:nvCxnSpPr>
          <p:spPr>
            <a:xfrm>
              <a:off x="3859941" y="2363883"/>
              <a:ext cx="0" cy="736230"/>
            </a:xfrm>
            <a:prstGeom prst="line">
              <a:avLst/>
            </a:prstGeom>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1429066" y="3100112"/>
              <a:ext cx="914400" cy="914400"/>
            </a:xfrm>
            <a:prstGeom prst="ellipse">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rtlCol="0" anchor="ctr"/>
            <a:lstStyle/>
            <a:p>
              <a:pPr algn="ctr"/>
              <a:r>
                <a:rPr lang="en-US" sz="2000" dirty="0" smtClean="0">
                  <a:solidFill>
                    <a:schemeClr val="tx1"/>
                  </a:solidFill>
                  <a:latin typeface="Consolas" pitchFamily="49" charset="0"/>
                  <a:cs typeface="Consolas" pitchFamily="49" charset="0"/>
                </a:rPr>
                <a:t>true</a:t>
              </a:r>
              <a:endParaRPr lang="en-US" sz="2000" dirty="0">
                <a:solidFill>
                  <a:schemeClr val="tx1"/>
                </a:solidFill>
              </a:endParaRPr>
            </a:p>
          </p:txBody>
        </p:sp>
        <p:cxnSp>
          <p:nvCxnSpPr>
            <p:cNvPr id="62" name="Straight Connector 61"/>
            <p:cNvCxnSpPr>
              <a:stCxn id="26" idx="3"/>
              <a:endCxn id="61" idx="7"/>
            </p:cNvCxnSpPr>
            <p:nvPr/>
          </p:nvCxnSpPr>
          <p:spPr>
            <a:xfrm flipH="1">
              <a:off x="2209555" y="2229972"/>
              <a:ext cx="1327097" cy="1004051"/>
            </a:xfrm>
            <a:prstGeom prst="line">
              <a:avLst/>
            </a:prstGeom>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5376863" y="3100112"/>
              <a:ext cx="914400" cy="914400"/>
            </a:xfrm>
            <a:prstGeom prst="ellipse">
              <a:avLst/>
            </a:prstGeom>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en-US" sz="2000" dirty="0" smtClean="0">
                  <a:solidFill>
                    <a:schemeClr val="tx1"/>
                  </a:solidFill>
                  <a:latin typeface="Consolas" pitchFamily="49" charset="0"/>
                  <a:cs typeface="Consolas" pitchFamily="49" charset="0"/>
                </a:rPr>
                <a:t>false</a:t>
              </a:r>
              <a:endParaRPr lang="en-US" sz="2000" dirty="0">
                <a:solidFill>
                  <a:schemeClr val="tx1"/>
                </a:solidFill>
              </a:endParaRPr>
            </a:p>
          </p:txBody>
        </p:sp>
        <p:cxnSp>
          <p:nvCxnSpPr>
            <p:cNvPr id="64" name="Straight Connector 63"/>
            <p:cNvCxnSpPr>
              <a:stCxn id="26" idx="5"/>
              <a:endCxn id="63" idx="1"/>
            </p:cNvCxnSpPr>
            <p:nvPr/>
          </p:nvCxnSpPr>
          <p:spPr>
            <a:xfrm>
              <a:off x="4183230" y="2229972"/>
              <a:ext cx="1327544" cy="1004051"/>
            </a:xfrm>
            <a:prstGeom prst="line">
              <a:avLst/>
            </a:prstGeom>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 name="Slide Number Placeholder 7"/>
          <p:cNvSpPr>
            <a:spLocks noGrp="1"/>
          </p:cNvSpPr>
          <p:nvPr>
            <p:ph type="sldNum" sz="quarter" idx="12"/>
          </p:nvPr>
        </p:nvSpPr>
        <p:spPr/>
        <p:txBody>
          <a:bodyPr/>
          <a:lstStyle/>
          <a:p>
            <a:fld id="{B6F15528-21DE-4FAA-801E-634DDDAF4B2B}" type="slidenum">
              <a:rPr lang="en-US" smtClean="0"/>
              <a:pPr/>
              <a:t>27</a:t>
            </a:fld>
            <a:endParaRPr lang="en-US" dirty="0" smtClean="0"/>
          </a:p>
        </p:txBody>
      </p:sp>
    </p:spTree>
    <p:extLst>
      <p:ext uri="{BB962C8B-B14F-4D97-AF65-F5344CB8AC3E}">
        <p14:creationId xmlns:p14="http://schemas.microsoft.com/office/powerpoint/2010/main" val="122461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atin typeface="Segoe UI" pitchFamily="34" charset="0"/>
                <a:ea typeface="Segoe UI" pitchFamily="34" charset="0"/>
                <a:cs typeface="Segoe UI" pitchFamily="34" charset="0"/>
              </a:rPr>
              <a:t>Challenges</a:t>
            </a:r>
          </a:p>
        </p:txBody>
      </p:sp>
      <p:grpSp>
        <p:nvGrpSpPr>
          <p:cNvPr id="18" name="Group 17"/>
          <p:cNvGrpSpPr/>
          <p:nvPr/>
        </p:nvGrpSpPr>
        <p:grpSpPr>
          <a:xfrm>
            <a:off x="990600" y="1447800"/>
            <a:ext cx="7086600" cy="4876800"/>
            <a:chOff x="990600" y="1447800"/>
            <a:chExt cx="7086600" cy="4876800"/>
          </a:xfrm>
        </p:grpSpPr>
        <p:sp>
          <p:nvSpPr>
            <p:cNvPr id="4" name="Rounded Rectangle 3"/>
            <p:cNvSpPr/>
            <p:nvPr/>
          </p:nvSpPr>
          <p:spPr>
            <a:xfrm>
              <a:off x="990600" y="1447800"/>
              <a:ext cx="7086600" cy="4876800"/>
            </a:xfrm>
            <a:prstGeom prst="roundRect">
              <a:avLst>
                <a:gd name="adj" fmla="val 1253"/>
              </a:avLst>
            </a:prstGeom>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40" tIns="91440" bIns="91440" rtlCol="0" anchor="ctr" anchorCtr="0"/>
            <a:lstStyle/>
            <a:p>
              <a:pPr algn="ctr"/>
              <a:endParaRPr lang="en-US" sz="2800" dirty="0" smtClean="0"/>
            </a:p>
          </p:txBody>
        </p:sp>
        <p:cxnSp>
          <p:nvCxnSpPr>
            <p:cNvPr id="6" name="Straight Connector 5"/>
            <p:cNvCxnSpPr>
              <a:stCxn id="4" idx="0"/>
              <a:endCxn id="4" idx="2"/>
            </p:cNvCxnSpPr>
            <p:nvPr/>
          </p:nvCxnSpPr>
          <p:spPr>
            <a:xfrm>
              <a:off x="4533900" y="1447800"/>
              <a:ext cx="0" cy="48768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1"/>
              <a:endCxn id="4" idx="3"/>
            </p:cNvCxnSpPr>
            <p:nvPr/>
          </p:nvCxnSpPr>
          <p:spPr>
            <a:xfrm>
              <a:off x="990600" y="3886200"/>
              <a:ext cx="70866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990600" y="1443220"/>
            <a:ext cx="3543300" cy="2442980"/>
          </a:xfrm>
          <a:prstGeom prst="rect">
            <a:avLst/>
          </a:prstGeom>
          <a:noFill/>
        </p:spPr>
        <p:txBody>
          <a:bodyPr wrap="square" rtlCol="0" anchor="ctr" anchorCtr="0">
            <a:noAutofit/>
          </a:bodyPr>
          <a:lstStyle/>
          <a:p>
            <a:pPr algn="ctr"/>
            <a:r>
              <a:rPr lang="en-US" sz="3200" dirty="0" smtClean="0"/>
              <a:t>Consistent updates</a:t>
            </a:r>
          </a:p>
          <a:p>
            <a:pPr algn="ctr"/>
            <a:r>
              <a:rPr lang="en-US" sz="3200" dirty="0" smtClean="0"/>
              <a:t>of variables</a:t>
            </a:r>
            <a:endParaRPr lang="en-US" sz="3200" dirty="0"/>
          </a:p>
        </p:txBody>
      </p:sp>
      <p:sp>
        <p:nvSpPr>
          <p:cNvPr id="13" name="TextBox 12"/>
          <p:cNvSpPr txBox="1"/>
          <p:nvPr/>
        </p:nvSpPr>
        <p:spPr>
          <a:xfrm>
            <a:off x="4533900" y="1443220"/>
            <a:ext cx="3543300" cy="2442980"/>
          </a:xfrm>
          <a:prstGeom prst="rect">
            <a:avLst/>
          </a:prstGeom>
          <a:noFill/>
        </p:spPr>
        <p:txBody>
          <a:bodyPr wrap="square" rtlCol="0" anchor="ctr" anchorCtr="0">
            <a:noAutofit/>
          </a:bodyPr>
          <a:lstStyle/>
          <a:p>
            <a:pPr algn="ctr"/>
            <a:r>
              <a:rPr lang="en-US" sz="3200" dirty="0" smtClean="0"/>
              <a:t>Handling loops</a:t>
            </a:r>
            <a:endParaRPr lang="en-US" sz="3200" dirty="0"/>
          </a:p>
        </p:txBody>
      </p:sp>
      <p:sp>
        <p:nvSpPr>
          <p:cNvPr id="14" name="TextBox 13"/>
          <p:cNvSpPr txBox="1"/>
          <p:nvPr/>
        </p:nvSpPr>
        <p:spPr>
          <a:xfrm>
            <a:off x="4533900" y="3895060"/>
            <a:ext cx="3543300" cy="2442980"/>
          </a:xfrm>
          <a:prstGeom prst="rect">
            <a:avLst/>
          </a:prstGeom>
          <a:noFill/>
        </p:spPr>
        <p:txBody>
          <a:bodyPr wrap="square" rtlCol="0" anchor="ctr" anchorCtr="0">
            <a:noAutofit/>
          </a:bodyPr>
          <a:lstStyle/>
          <a:p>
            <a:pPr algn="ctr"/>
            <a:r>
              <a:rPr lang="en-US" sz="3200" dirty="0" smtClean="0"/>
              <a:t>Indirect control flow: Exception handling</a:t>
            </a:r>
            <a:endParaRPr lang="en-US" sz="3200" dirty="0"/>
          </a:p>
        </p:txBody>
      </p:sp>
      <p:sp>
        <p:nvSpPr>
          <p:cNvPr id="16" name="TextBox 15"/>
          <p:cNvSpPr txBox="1"/>
          <p:nvPr/>
        </p:nvSpPr>
        <p:spPr>
          <a:xfrm>
            <a:off x="990600" y="3895060"/>
            <a:ext cx="3543300" cy="2442980"/>
          </a:xfrm>
          <a:prstGeom prst="rect">
            <a:avLst/>
          </a:prstGeom>
          <a:noFill/>
        </p:spPr>
        <p:txBody>
          <a:bodyPr wrap="square" rtlCol="0" anchor="ctr" anchorCtr="0">
            <a:noAutofit/>
          </a:bodyPr>
          <a:lstStyle/>
          <a:p>
            <a:pPr algn="ctr"/>
            <a:r>
              <a:rPr lang="en-US" sz="3600" dirty="0" smtClean="0"/>
              <a:t>I/O</a:t>
            </a:r>
            <a:endParaRPr lang="en-US" sz="3600" dirty="0"/>
          </a:p>
        </p:txBody>
      </p:sp>
      <p:sp>
        <p:nvSpPr>
          <p:cNvPr id="20" name="TextBox 19"/>
          <p:cNvSpPr txBox="1"/>
          <p:nvPr/>
        </p:nvSpPr>
        <p:spPr>
          <a:xfrm>
            <a:off x="990600" y="1443220"/>
            <a:ext cx="3543300" cy="2442980"/>
          </a:xfrm>
          <a:prstGeom prst="rect">
            <a:avLst/>
          </a:prstGeom>
          <a:noFill/>
        </p:spPr>
        <p:txBody>
          <a:bodyPr wrap="square" rtlCol="0" anchor="ctr" anchorCtr="0">
            <a:noAutofit/>
          </a:bodyPr>
          <a:lstStyle/>
          <a:p>
            <a:pPr algn="ctr"/>
            <a:r>
              <a:rPr lang="en-US" sz="3200" dirty="0" smtClean="0">
                <a:solidFill>
                  <a:schemeClr val="bg1">
                    <a:lumMod val="65000"/>
                  </a:schemeClr>
                </a:solidFill>
              </a:rPr>
              <a:t>Consistent updates</a:t>
            </a:r>
          </a:p>
          <a:p>
            <a:pPr algn="ctr"/>
            <a:r>
              <a:rPr lang="en-US" sz="3200" dirty="0" smtClean="0">
                <a:solidFill>
                  <a:schemeClr val="bg1">
                    <a:lumMod val="65000"/>
                  </a:schemeClr>
                </a:solidFill>
              </a:rPr>
              <a:t>of variables</a:t>
            </a:r>
            <a:endParaRPr lang="en-US" sz="3200" dirty="0">
              <a:solidFill>
                <a:schemeClr val="bg1">
                  <a:lumMod val="65000"/>
                </a:schemeClr>
              </a:solidFill>
            </a:endParaRPr>
          </a:p>
        </p:txBody>
      </p:sp>
      <p:sp>
        <p:nvSpPr>
          <p:cNvPr id="21" name="TextBox 20"/>
          <p:cNvSpPr txBox="1"/>
          <p:nvPr/>
        </p:nvSpPr>
        <p:spPr>
          <a:xfrm>
            <a:off x="4533900" y="1443220"/>
            <a:ext cx="3543300" cy="2442980"/>
          </a:xfrm>
          <a:prstGeom prst="rect">
            <a:avLst/>
          </a:prstGeom>
          <a:noFill/>
        </p:spPr>
        <p:txBody>
          <a:bodyPr wrap="square" rtlCol="0" anchor="ctr" anchorCtr="0">
            <a:noAutofit/>
          </a:bodyPr>
          <a:lstStyle/>
          <a:p>
            <a:pPr algn="ctr"/>
            <a:r>
              <a:rPr lang="en-US" sz="3200" dirty="0" smtClean="0">
                <a:solidFill>
                  <a:schemeClr val="bg1">
                    <a:lumMod val="65000"/>
                  </a:schemeClr>
                </a:solidFill>
              </a:rPr>
              <a:t>Handling loops</a:t>
            </a:r>
            <a:endParaRPr lang="en-US" sz="3200" dirty="0">
              <a:solidFill>
                <a:schemeClr val="bg1">
                  <a:lumMod val="65000"/>
                </a:schemeClr>
              </a:solidFill>
            </a:endParaRPr>
          </a:p>
        </p:txBody>
      </p:sp>
      <p:sp>
        <p:nvSpPr>
          <p:cNvPr id="23" name="TextBox 22"/>
          <p:cNvSpPr txBox="1"/>
          <p:nvPr/>
        </p:nvSpPr>
        <p:spPr>
          <a:xfrm>
            <a:off x="4533900" y="3895060"/>
            <a:ext cx="3543300" cy="2442980"/>
          </a:xfrm>
          <a:prstGeom prst="rect">
            <a:avLst/>
          </a:prstGeom>
          <a:noFill/>
        </p:spPr>
        <p:txBody>
          <a:bodyPr wrap="square" rtlCol="0" anchor="ctr" anchorCtr="0">
            <a:noAutofit/>
          </a:bodyPr>
          <a:lstStyle/>
          <a:p>
            <a:pPr algn="ctr"/>
            <a:r>
              <a:rPr lang="en-US" sz="3200" dirty="0" smtClean="0">
                <a:solidFill>
                  <a:schemeClr val="bg1">
                    <a:lumMod val="65000"/>
                  </a:schemeClr>
                </a:solidFill>
              </a:rPr>
              <a:t>Indirect control flow: Exception handling</a:t>
            </a:r>
            <a:endParaRPr lang="en-US" sz="3200" dirty="0">
              <a:solidFill>
                <a:schemeClr val="bg1">
                  <a:lumMod val="65000"/>
                </a:schemeClr>
              </a:solidFill>
            </a:endParaRPr>
          </a:p>
        </p:txBody>
      </p:sp>
      <p:sp>
        <p:nvSpPr>
          <p:cNvPr id="24" name="Rounded Rectangular Callout 23"/>
          <p:cNvSpPr/>
          <p:nvPr/>
        </p:nvSpPr>
        <p:spPr>
          <a:xfrm>
            <a:off x="1066800" y="3657600"/>
            <a:ext cx="5943600" cy="2438400"/>
          </a:xfrm>
          <a:prstGeom prst="wedgeRoundRectCallout">
            <a:avLst>
              <a:gd name="adj1" fmla="val 32557"/>
              <a:gd name="adj2" fmla="val -67959"/>
              <a:gd name="adj3" fmla="val 16667"/>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marL="742950" lvl="1" indent="-285750">
              <a:spcBef>
                <a:spcPts val="1200"/>
              </a:spcBef>
              <a:buFont typeface="Arial" pitchFamily="34" charset="0"/>
              <a:buChar char="•"/>
            </a:pPr>
            <a:r>
              <a:rPr lang="en-US" sz="2400" dirty="0" smtClean="0"/>
              <a:t>Loop condition might be symbolic, number of iterations unknown!</a:t>
            </a:r>
          </a:p>
          <a:p>
            <a:pPr marL="742950" lvl="1" indent="-285750">
              <a:spcBef>
                <a:spcPts val="1200"/>
              </a:spcBef>
              <a:buFont typeface="Arial" pitchFamily="34" charset="0"/>
              <a:buChar char="•"/>
            </a:pPr>
            <a:r>
              <a:rPr lang="en-US" sz="2400" dirty="0" smtClean="0"/>
              <a:t>Unroll </a:t>
            </a:r>
            <a:r>
              <a:rPr lang="en-US" sz="2400" i="1" dirty="0"/>
              <a:t>k</a:t>
            </a:r>
            <a:r>
              <a:rPr lang="en-US" sz="2400" dirty="0"/>
              <a:t> iterations (currently k=1</a:t>
            </a:r>
            <a:r>
              <a:rPr lang="en-US" sz="2400" dirty="0" smtClean="0"/>
              <a:t>)</a:t>
            </a:r>
            <a:endParaRPr lang="en-US" sz="2400" dirty="0"/>
          </a:p>
          <a:p>
            <a:pPr marL="742950" lvl="1" indent="-285750">
              <a:spcBef>
                <a:spcPts val="1200"/>
              </a:spcBef>
              <a:buFont typeface="Arial" pitchFamily="34" charset="0"/>
              <a:buChar char="•"/>
            </a:pPr>
            <a:r>
              <a:rPr lang="en-US" sz="2400" dirty="0"/>
              <a:t>Instruction pointer checks (endless loops/recursion)</a:t>
            </a:r>
            <a:endParaRPr lang="en-US" sz="2400" dirty="0" smtClean="0"/>
          </a:p>
        </p:txBody>
      </p:sp>
      <p:sp>
        <p:nvSpPr>
          <p:cNvPr id="25" name="Rounded Rectangular Callout 24"/>
          <p:cNvSpPr/>
          <p:nvPr/>
        </p:nvSpPr>
        <p:spPr>
          <a:xfrm>
            <a:off x="1066800" y="1524000"/>
            <a:ext cx="5943600" cy="2438400"/>
          </a:xfrm>
          <a:prstGeom prst="wedgeRoundRectCallout">
            <a:avLst>
              <a:gd name="adj1" fmla="val 29337"/>
              <a:gd name="adj2" fmla="val 62419"/>
              <a:gd name="adj3" fmla="val 16667"/>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0" rIns="0" rtlCol="0" anchor="ctr"/>
          <a:lstStyle/>
          <a:p>
            <a:pPr marL="800100" lvl="1" indent="-342900">
              <a:spcBef>
                <a:spcPts val="600"/>
              </a:spcBef>
              <a:buFont typeface="Arial" pitchFamily="34" charset="0"/>
              <a:buChar char="•"/>
            </a:pPr>
            <a:r>
              <a:rPr lang="en-US" sz="2000" dirty="0" smtClean="0">
                <a:latin typeface="Courier New" pitchFamily="49" charset="0"/>
                <a:cs typeface="Courier New" pitchFamily="49" charset="0"/>
              </a:rPr>
              <a:t>try</a:t>
            </a:r>
            <a:r>
              <a:rPr lang="en-US" sz="2000" dirty="0" smtClean="0"/>
              <a:t>-blocks regularly used to test availability</a:t>
            </a:r>
            <a:br>
              <a:rPr lang="en-US" sz="2000" dirty="0" smtClean="0"/>
            </a:br>
            <a:r>
              <a:rPr lang="en-US" sz="2000" dirty="0" smtClean="0"/>
              <a:t>of plugins (</a:t>
            </a:r>
            <a:r>
              <a:rPr lang="en-US" sz="2000" dirty="0" err="1" smtClean="0">
                <a:latin typeface="Courier New" pitchFamily="49" charset="0"/>
                <a:cs typeface="Courier New" pitchFamily="49" charset="0"/>
              </a:rPr>
              <a:t>ActiveXObjects</a:t>
            </a:r>
            <a:r>
              <a:rPr lang="en-US" sz="2000" dirty="0" smtClean="0"/>
              <a:t>)</a:t>
            </a:r>
          </a:p>
          <a:p>
            <a:pPr marL="800100" lvl="1" indent="-342900">
              <a:spcBef>
                <a:spcPts val="600"/>
              </a:spcBef>
              <a:buFont typeface="Arial" pitchFamily="34" charset="0"/>
              <a:buChar char="•"/>
            </a:pPr>
            <a:r>
              <a:rPr lang="en-US" sz="2000" dirty="0" smtClean="0">
                <a:latin typeface="Courier New" pitchFamily="49" charset="0"/>
                <a:cs typeface="Courier New" pitchFamily="49" charset="0"/>
              </a:rPr>
              <a:t>catch</a:t>
            </a:r>
            <a:r>
              <a:rPr lang="en-US" sz="2000" dirty="0" smtClean="0"/>
              <a:t>-blocks set default values, cannot be ignored</a:t>
            </a:r>
            <a:endParaRPr lang="en-US" sz="2000" dirty="0"/>
          </a:p>
          <a:p>
            <a:pPr marL="800100" lvl="1" indent="-342900">
              <a:spcBef>
                <a:spcPts val="600"/>
              </a:spcBef>
              <a:buFont typeface="Arial" pitchFamily="34" charset="0"/>
              <a:buChar char="•"/>
            </a:pPr>
            <a:r>
              <a:rPr lang="en-US" sz="2000" dirty="0"/>
              <a:t>Execute </a:t>
            </a:r>
            <a:r>
              <a:rPr lang="en-US" dirty="0" smtClean="0">
                <a:latin typeface="Courier New" pitchFamily="49" charset="0"/>
                <a:cs typeface="Courier New" pitchFamily="49" charset="0"/>
              </a:rPr>
              <a:t>catch</a:t>
            </a:r>
            <a:r>
              <a:rPr lang="en-US" sz="2000" dirty="0" smtClean="0"/>
              <a:t>-statement </a:t>
            </a:r>
            <a:r>
              <a:rPr lang="en-US" sz="2000" dirty="0"/>
              <a:t>similar to </a:t>
            </a:r>
            <a:r>
              <a:rPr lang="en-US" dirty="0">
                <a:latin typeface="Courier New" pitchFamily="49" charset="0"/>
                <a:cs typeface="Courier New" pitchFamily="49" charset="0"/>
              </a:rPr>
              <a:t>else</a:t>
            </a:r>
            <a:r>
              <a:rPr lang="en-US" sz="2000" dirty="0"/>
              <a:t> </a:t>
            </a:r>
            <a:r>
              <a:rPr lang="en-US" sz="2000" dirty="0" smtClean="0"/>
              <a:t>branch, add virtual </a:t>
            </a:r>
            <a:r>
              <a:rPr lang="en-US" sz="2000" dirty="0" smtClean="0">
                <a:latin typeface="Courier New" pitchFamily="49" charset="0"/>
                <a:cs typeface="Courier New" pitchFamily="49" charset="0"/>
              </a:rPr>
              <a:t>if</a:t>
            </a:r>
            <a:r>
              <a:rPr lang="en-US" sz="2000" dirty="0" smtClean="0"/>
              <a:t>-condition:  “</a:t>
            </a:r>
            <a:r>
              <a:rPr lang="en-US" dirty="0">
                <a:latin typeface="Courier New" pitchFamily="49" charset="0"/>
                <a:cs typeface="Courier New" pitchFamily="49" charset="0"/>
              </a:rPr>
              <a:t>ActiveX supported</a:t>
            </a:r>
            <a:r>
              <a:rPr lang="en-US" sz="2000" dirty="0"/>
              <a:t>”</a:t>
            </a:r>
          </a:p>
        </p:txBody>
      </p:sp>
      <p:sp>
        <p:nvSpPr>
          <p:cNvPr id="26" name="Rounded Rectangular Callout 25"/>
          <p:cNvSpPr/>
          <p:nvPr/>
        </p:nvSpPr>
        <p:spPr>
          <a:xfrm>
            <a:off x="2057400" y="1524000"/>
            <a:ext cx="5943600" cy="2438400"/>
          </a:xfrm>
          <a:prstGeom prst="wedgeRoundRectCallout">
            <a:avLst>
              <a:gd name="adj1" fmla="val -31128"/>
              <a:gd name="adj2" fmla="val 64163"/>
              <a:gd name="adj3" fmla="val 16667"/>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0" rIns="0" rtlCol="0" anchor="ctr"/>
          <a:lstStyle/>
          <a:p>
            <a:pPr marL="800100" lvl="1" indent="-342900">
              <a:buFont typeface="Arial" pitchFamily="34" charset="0"/>
              <a:buChar char="•"/>
            </a:pPr>
            <a:r>
              <a:rPr lang="en-US" sz="2000" dirty="0" smtClean="0"/>
              <a:t>Handling </a:t>
            </a:r>
            <a:r>
              <a:rPr lang="en-US" sz="2000" dirty="0"/>
              <a:t>symbolic values when they are</a:t>
            </a:r>
            <a:r>
              <a:rPr lang="en-US" sz="2000" dirty="0" smtClean="0"/>
              <a:t>…</a:t>
            </a:r>
            <a:endParaRPr lang="en-US" sz="2000" dirty="0"/>
          </a:p>
          <a:p>
            <a:pPr marL="1257300" lvl="2" indent="-342900">
              <a:buFont typeface="Calibri" pitchFamily="34" charset="0"/>
              <a:buChar char="—"/>
            </a:pPr>
            <a:r>
              <a:rPr lang="en-US" dirty="0"/>
              <a:t>… written to the DOM</a:t>
            </a:r>
          </a:p>
          <a:p>
            <a:pPr marL="1257300" lvl="2" indent="-342900">
              <a:buFont typeface="Calibri" pitchFamily="34" charset="0"/>
              <a:buChar char="—"/>
            </a:pPr>
            <a:r>
              <a:rPr lang="en-US" dirty="0"/>
              <a:t>… sent to a remote server</a:t>
            </a:r>
          </a:p>
          <a:p>
            <a:pPr marL="1257300" lvl="2" indent="-342900">
              <a:spcAft>
                <a:spcPts val="1200"/>
              </a:spcAft>
              <a:buFont typeface="Calibri" pitchFamily="34" charset="0"/>
              <a:buChar char="—"/>
            </a:pPr>
            <a:r>
              <a:rPr lang="en-US" dirty="0"/>
              <a:t>… executed (as part of </a:t>
            </a:r>
            <a:r>
              <a:rPr lang="en-US" dirty="0" err="1" smtClean="0">
                <a:latin typeface="Courier New" pitchFamily="49" charset="0"/>
                <a:cs typeface="Courier New" pitchFamily="49" charset="0"/>
              </a:rPr>
              <a:t>eval</a:t>
            </a:r>
            <a:r>
              <a:rPr lang="en-US" dirty="0" smtClean="0"/>
              <a:t>)</a:t>
            </a:r>
            <a:endParaRPr lang="en-US" sz="2000" dirty="0"/>
          </a:p>
          <a:p>
            <a:pPr marL="800100" lvl="1" indent="-342900">
              <a:buFont typeface="Arial" pitchFamily="34" charset="0"/>
              <a:buChar char="•"/>
            </a:pPr>
            <a:r>
              <a:rPr lang="en-US" sz="2000" i="1" dirty="0" smtClean="0"/>
              <a:t>Lazy </a:t>
            </a:r>
            <a:r>
              <a:rPr lang="en-US" sz="2000" i="1" dirty="0"/>
              <a:t>evaluation </a:t>
            </a:r>
            <a:r>
              <a:rPr lang="en-US" sz="2000" dirty="0"/>
              <a:t>to concrete values (only when needed</a:t>
            </a:r>
            <a:r>
              <a:rPr lang="en-US" sz="2000" dirty="0" smtClean="0"/>
              <a:t>)</a:t>
            </a:r>
            <a:endParaRPr lang="en-US" sz="2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160035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20" grpId="0"/>
      <p:bldP spid="21" grpId="0"/>
      <p:bldP spid="23" grpId="0"/>
      <p:bldP spid="24" grpId="0" animBg="1"/>
      <p:bldP spid="25"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grpSp>
        <p:nvGrpSpPr>
          <p:cNvPr id="15" name="Group 14"/>
          <p:cNvGrpSpPr/>
          <p:nvPr/>
        </p:nvGrpSpPr>
        <p:grpSpPr>
          <a:xfrm>
            <a:off x="609600" y="1600200"/>
            <a:ext cx="7848600" cy="1295400"/>
            <a:chOff x="609600" y="1600200"/>
            <a:chExt cx="7848600" cy="1295400"/>
          </a:xfrm>
        </p:grpSpPr>
        <p:grpSp>
          <p:nvGrpSpPr>
            <p:cNvPr id="10" name="Group 9"/>
            <p:cNvGrpSpPr/>
            <p:nvPr/>
          </p:nvGrpSpPr>
          <p:grpSpPr>
            <a:xfrm>
              <a:off x="609600" y="1600200"/>
              <a:ext cx="7848600" cy="1295400"/>
              <a:chOff x="609600" y="1981200"/>
              <a:chExt cx="7848600" cy="1295400"/>
            </a:xfrm>
          </p:grpSpPr>
          <p:grpSp>
            <p:nvGrpSpPr>
              <p:cNvPr id="9" name="Group 8"/>
              <p:cNvGrpSpPr/>
              <p:nvPr/>
            </p:nvGrpSpPr>
            <p:grpSpPr>
              <a:xfrm>
                <a:off x="609600" y="1981200"/>
                <a:ext cx="7848600" cy="1295400"/>
                <a:chOff x="609600" y="1981200"/>
                <a:chExt cx="7848600" cy="1295400"/>
              </a:xfrm>
            </p:grpSpPr>
            <p:sp>
              <p:nvSpPr>
                <p:cNvPr id="5" name="Rounded Rectangle 4"/>
                <p:cNvSpPr/>
                <p:nvPr/>
              </p:nvSpPr>
              <p:spPr>
                <a:xfrm>
                  <a:off x="609600" y="1981200"/>
                  <a:ext cx="7848600" cy="1295400"/>
                </a:xfrm>
                <a:prstGeom prst="roundRect">
                  <a:avLst>
                    <a:gd name="adj" fmla="val 10101"/>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cxnSp>
              <p:nvCxnSpPr>
                <p:cNvPr id="4" name="Straight Connector 3"/>
                <p:cNvCxnSpPr/>
                <p:nvPr/>
              </p:nvCxnSpPr>
              <p:spPr>
                <a:xfrm>
                  <a:off x="2133600" y="1981200"/>
                  <a:ext cx="0" cy="12954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pic>
            <p:nvPicPr>
              <p:cNvPr id="1028" name="Picture 4" descr="http://www.gensight.com/Project-Portfolio-Management/Images/Technology-Global-Architecture2.jpg.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3250" y1="12333" x2="83250" y2="12333"/>
                            <a14:foregroundMark x1="87250" y1="20333" x2="87250" y2="20333"/>
                            <a14:foregroundMark x1="6000" y1="47667" x2="6000" y2="47667"/>
                            <a14:foregroundMark x1="4750" y1="45667" x2="4750" y2="45667"/>
                            <a14:foregroundMark x1="19500" y1="24333" x2="19500" y2="24333"/>
                            <a14:foregroundMark x1="21000" y1="26333" x2="21000" y2="26333"/>
                            <a14:foregroundMark x1="82750" y1="17667" x2="82750" y2="17667"/>
                            <a14:foregroundMark x1="82750" y1="7667" x2="82750" y2="7667"/>
                            <a14:foregroundMark x1="47250" y1="92333" x2="47250" y2="92333"/>
                            <a14:foregroundMark x1="13000" y1="73000" x2="13000" y2="73000"/>
                            <a14:foregroundMark x1="10500" y1="70667" x2="10500" y2="70667"/>
                            <a14:foregroundMark x1="54000" y1="22333" x2="54000" y2="22333"/>
                            <a14:foregroundMark x1="57500" y1="24333" x2="57500" y2="24333"/>
                            <a14:foregroundMark x1="38750" y1="17000" x2="38750" y2="17000"/>
                            <a14:foregroundMark x1="83250" y1="73000" x2="83250" y2="73000"/>
                            <a14:foregroundMark x1="84750" y1="46333" x2="84750" y2="46333"/>
                            <a14:foregroundMark x1="85250" y1="43333" x2="85250" y2="43333"/>
                            <a14:foregroundMark x1="79250" y1="73333" x2="79250" y2="73333"/>
                            <a14:foregroundMark x1="80750" y1="75667" x2="80750" y2="75667"/>
                            <a14:foregroundMark x1="46000" y1="90667" x2="46000" y2="90667"/>
                            <a14:foregroundMark x1="45000" y1="88000" x2="45000" y2="88000"/>
                            <a14:foregroundMark x1="46750" y1="85333" x2="46750" y2="85333"/>
                            <a14:foregroundMark x1="48250" y1="84333" x2="48250" y2="84333"/>
                            <a14:backgroundMark x1="22000" y1="7333" x2="22000" y2="7333"/>
                            <a14:backgroundMark x1="12500" y1="8333" x2="12500" y2="8333"/>
                            <a14:backgroundMark x1="10250" y1="20333" x2="9500" y2="20667"/>
                            <a14:backgroundMark x1="7500" y1="26333" x2="7500" y2="26333"/>
                            <a14:backgroundMark x1="5500" y1="19333" x2="5000" y2="18333"/>
                            <a14:backgroundMark x1="4250" y1="10333" x2="4250" y2="10333"/>
                            <a14:backgroundMark x1="14250" y1="9667" x2="14250" y2="9667"/>
                            <a14:backgroundMark x1="63500" y1="7667" x2="63500" y2="7667"/>
                            <a14:backgroundMark x1="26750" y1="33333" x2="26750" y2="33333"/>
                            <a14:backgroundMark x1="31250" y1="23667" x2="31250" y2="23667"/>
                            <a14:backgroundMark x1="23000" y1="36667" x2="23000" y2="36667"/>
                            <a14:backgroundMark x1="26250" y1="39667" x2="26250" y2="39667"/>
                            <a14:backgroundMark x1="28750" y1="40333" x2="28750" y2="40333"/>
                            <a14:backgroundMark x1="24750" y1="49333" x2="24750" y2="49333"/>
                            <a14:backgroundMark x1="26500" y1="53667" x2="26500" y2="53667"/>
                            <a14:backgroundMark x1="30250" y1="53667" x2="30250" y2="53667"/>
                            <a14:backgroundMark x1="38750" y1="60000" x2="38750" y2="60000"/>
                            <a14:backgroundMark x1="55750" y1="60667" x2="55750" y2="60667"/>
                            <a14:backgroundMark x1="67500" y1="37667" x2="67500" y2="37667"/>
                            <a14:backgroundMark x1="63000" y1="28000" x2="63000" y2="28000"/>
                            <a14:backgroundMark x1="84750" y1="55333" x2="84750" y2="55333"/>
                          </a14:backgroundRemoval>
                        </a14:imgEffect>
                      </a14:imgLayer>
                    </a14:imgProps>
                  </a:ext>
                  <a:ext uri="{28A0092B-C50C-407E-A947-70E740481C1C}">
                    <a14:useLocalDpi xmlns:a14="http://schemas.microsoft.com/office/drawing/2010/main" val="0"/>
                  </a:ext>
                </a:extLst>
              </a:blip>
              <a:srcRect/>
              <a:stretch>
                <a:fillRect/>
              </a:stretch>
            </p:blipFill>
            <p:spPr bwMode="auto">
              <a:xfrm>
                <a:off x="693405" y="2144675"/>
                <a:ext cx="1306033" cy="979525"/>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Rounded Rectangle 27"/>
            <p:cNvSpPr/>
            <p:nvPr/>
          </p:nvSpPr>
          <p:spPr>
            <a:xfrm>
              <a:off x="2167270" y="1697399"/>
              <a:ext cx="1414130" cy="320040"/>
            </a:xfrm>
            <a:prstGeom prst="roundRect">
              <a:avLst/>
            </a:prstGeom>
            <a:solidFill>
              <a:schemeClr val="bg1">
                <a:lumMod val="95000"/>
              </a:schemeClr>
            </a:solidFill>
            <a:ln w="127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Offline</a:t>
              </a:r>
              <a:endParaRPr lang="en-US" sz="2000" dirty="0">
                <a:solidFill>
                  <a:schemeClr val="tx1"/>
                </a:solidFill>
              </a:endParaRPr>
            </a:p>
          </p:txBody>
        </p:sp>
      </p:grpSp>
      <p:sp>
        <p:nvSpPr>
          <p:cNvPr id="27" name="TextBox 26"/>
          <p:cNvSpPr txBox="1"/>
          <p:nvPr/>
        </p:nvSpPr>
        <p:spPr>
          <a:xfrm>
            <a:off x="3886200" y="1600200"/>
            <a:ext cx="4572000" cy="1295399"/>
          </a:xfrm>
          <a:prstGeom prst="rect">
            <a:avLst/>
          </a:prstGeom>
          <a:noFill/>
        </p:spPr>
        <p:txBody>
          <a:bodyPr wrap="square" rtlCol="0" anchor="ctr">
            <a:noAutofit/>
          </a:bodyPr>
          <a:lstStyle/>
          <a:p>
            <a:pPr marL="285750" indent="-285750">
              <a:lnSpc>
                <a:spcPct val="150000"/>
              </a:lnSpc>
              <a:buFont typeface="Arial" pitchFamily="34" charset="0"/>
              <a:buChar char="•"/>
            </a:pPr>
            <a:r>
              <a:rPr lang="en-US" sz="2400" dirty="0" smtClean="0"/>
              <a:t>Controlled Experiment</a:t>
            </a:r>
            <a:endParaRPr lang="en-US" sz="2400" dirty="0"/>
          </a:p>
          <a:p>
            <a:pPr marL="285750" indent="-285750">
              <a:lnSpc>
                <a:spcPct val="150000"/>
              </a:lnSpc>
              <a:buFont typeface="Arial" pitchFamily="34" charset="0"/>
              <a:buChar char="•"/>
            </a:pPr>
            <a:r>
              <a:rPr lang="en-US" sz="2400" b="1" dirty="0" smtClean="0"/>
              <a:t>7x</a:t>
            </a:r>
            <a:r>
              <a:rPr lang="en-US" sz="2400" dirty="0" smtClean="0"/>
              <a:t> </a:t>
            </a:r>
            <a:r>
              <a:rPr lang="en-US" sz="2400" dirty="0" smtClean="0"/>
              <a:t>more Nozzle detections</a:t>
            </a:r>
            <a:endParaRPr lang="en-US" sz="2400" dirty="0"/>
          </a:p>
        </p:txBody>
      </p:sp>
      <p:grpSp>
        <p:nvGrpSpPr>
          <p:cNvPr id="25" name="Group 24"/>
          <p:cNvGrpSpPr/>
          <p:nvPr/>
        </p:nvGrpSpPr>
        <p:grpSpPr>
          <a:xfrm>
            <a:off x="609600" y="3238500"/>
            <a:ext cx="7848600" cy="1295400"/>
            <a:chOff x="609600" y="3238500"/>
            <a:chExt cx="7848600" cy="1295400"/>
          </a:xfrm>
        </p:grpSpPr>
        <p:grpSp>
          <p:nvGrpSpPr>
            <p:cNvPr id="12" name="Group 11"/>
            <p:cNvGrpSpPr/>
            <p:nvPr/>
          </p:nvGrpSpPr>
          <p:grpSpPr>
            <a:xfrm>
              <a:off x="609600" y="3238500"/>
              <a:ext cx="7848600" cy="1295400"/>
              <a:chOff x="609600" y="3733800"/>
              <a:chExt cx="7848600" cy="1295400"/>
            </a:xfrm>
          </p:grpSpPr>
          <p:grpSp>
            <p:nvGrpSpPr>
              <p:cNvPr id="18" name="Group 17"/>
              <p:cNvGrpSpPr/>
              <p:nvPr/>
            </p:nvGrpSpPr>
            <p:grpSpPr>
              <a:xfrm>
                <a:off x="609600" y="3733800"/>
                <a:ext cx="7848600" cy="1295400"/>
                <a:chOff x="609600" y="1981200"/>
                <a:chExt cx="7848600" cy="1295400"/>
              </a:xfrm>
            </p:grpSpPr>
            <p:sp>
              <p:nvSpPr>
                <p:cNvPr id="20" name="Rounded Rectangle 19"/>
                <p:cNvSpPr/>
                <p:nvPr/>
              </p:nvSpPr>
              <p:spPr>
                <a:xfrm>
                  <a:off x="609600" y="1981200"/>
                  <a:ext cx="7848600" cy="1295400"/>
                </a:xfrm>
                <a:prstGeom prst="roundRect">
                  <a:avLst>
                    <a:gd name="adj" fmla="val 101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cxnSp>
              <p:nvCxnSpPr>
                <p:cNvPr id="21" name="Straight Connector 20"/>
                <p:cNvCxnSpPr/>
                <p:nvPr/>
              </p:nvCxnSpPr>
              <p:spPr>
                <a:xfrm>
                  <a:off x="2133600" y="1981200"/>
                  <a:ext cx="0" cy="1295400"/>
                </a:xfrm>
                <a:prstGeom prst="line">
                  <a:avLst/>
                </a:prstGeom>
                <a:ln/>
              </p:spPr>
              <p:style>
                <a:lnRef idx="1">
                  <a:schemeClr val="accent3"/>
                </a:lnRef>
                <a:fillRef idx="2">
                  <a:schemeClr val="accent3"/>
                </a:fillRef>
                <a:effectRef idx="1">
                  <a:schemeClr val="accent3"/>
                </a:effectRef>
                <a:fontRef idx="minor">
                  <a:schemeClr val="dk1"/>
                </a:fontRef>
              </p:style>
            </p:cxnSp>
          </p:grpSp>
          <p:pic>
            <p:nvPicPr>
              <p:cNvPr id="1030" name="Picture 6" descr="http://icons.iconarchive.com/icons/rimshotdesign/nod/128/Network-File-Server-Disconnected-alt-icon.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971" y="3829049"/>
                <a:ext cx="1104900" cy="1104901"/>
              </a:xfrm>
              <a:prstGeom prst="rect">
                <a:avLst/>
              </a:prstGeom>
              <a:ln>
                <a:noFill/>
              </a:ln>
              <a:effectLst/>
              <a:extLst/>
            </p:spPr>
            <p:style>
              <a:lnRef idx="1">
                <a:schemeClr val="accent3"/>
              </a:lnRef>
              <a:fillRef idx="2">
                <a:schemeClr val="accent3"/>
              </a:fillRef>
              <a:effectRef idx="1">
                <a:schemeClr val="accent3"/>
              </a:effectRef>
              <a:fontRef idx="minor">
                <a:schemeClr val="dk1"/>
              </a:fontRef>
            </p:style>
          </p:pic>
        </p:grpSp>
        <p:sp>
          <p:nvSpPr>
            <p:cNvPr id="29" name="Rounded Rectangle 28"/>
            <p:cNvSpPr/>
            <p:nvPr/>
          </p:nvSpPr>
          <p:spPr>
            <a:xfrm>
              <a:off x="2167270" y="3333749"/>
              <a:ext cx="1414130" cy="32004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solidFill>
                    <a:schemeClr val="tx1"/>
                  </a:solidFill>
                </a:rPr>
                <a:t>Online</a:t>
              </a:r>
              <a:endParaRPr lang="en-US" sz="2000" dirty="0">
                <a:solidFill>
                  <a:schemeClr val="tx1"/>
                </a:solidFill>
              </a:endParaRPr>
            </a:p>
          </p:txBody>
        </p:sp>
      </p:grpSp>
      <p:sp>
        <p:nvSpPr>
          <p:cNvPr id="35" name="TextBox 34"/>
          <p:cNvSpPr txBox="1"/>
          <p:nvPr/>
        </p:nvSpPr>
        <p:spPr>
          <a:xfrm>
            <a:off x="3886200" y="3238499"/>
            <a:ext cx="4572000" cy="1295399"/>
          </a:xfrm>
          <a:prstGeom prst="rect">
            <a:avLst/>
          </a:prstGeom>
          <a:noFill/>
        </p:spPr>
        <p:txBody>
          <a:bodyPr wrap="square" rtlCol="0" anchor="ctr">
            <a:noAutofit/>
          </a:bodyPr>
          <a:lstStyle/>
          <a:p>
            <a:pPr marL="285750" indent="-285750">
              <a:lnSpc>
                <a:spcPct val="150000"/>
              </a:lnSpc>
              <a:buFont typeface="Arial" pitchFamily="34" charset="0"/>
              <a:buChar char="•"/>
            </a:pPr>
            <a:r>
              <a:rPr lang="en-US" dirty="0" smtClean="0"/>
              <a:t>Similar to Bing crawling</a:t>
            </a:r>
            <a:endParaRPr lang="en-US" dirty="0"/>
          </a:p>
          <a:p>
            <a:pPr marL="285750" indent="-285750">
              <a:lnSpc>
                <a:spcPct val="150000"/>
              </a:lnSpc>
              <a:buFont typeface="Arial" pitchFamily="34" charset="0"/>
              <a:buChar char="•"/>
            </a:pPr>
            <a:r>
              <a:rPr lang="en-US" dirty="0" smtClean="0"/>
              <a:t>Almost </a:t>
            </a:r>
            <a:r>
              <a:rPr lang="en-US" b="1" dirty="0" smtClean="0"/>
              <a:t>4x</a:t>
            </a:r>
            <a:r>
              <a:rPr lang="en-US" dirty="0" smtClean="0"/>
              <a:t> </a:t>
            </a:r>
            <a:r>
              <a:rPr lang="en-US" dirty="0"/>
              <a:t>more </a:t>
            </a:r>
            <a:r>
              <a:rPr lang="en-US" dirty="0" smtClean="0"/>
              <a:t>Nozzle detections</a:t>
            </a:r>
          </a:p>
          <a:p>
            <a:pPr marL="285750" indent="-285750">
              <a:lnSpc>
                <a:spcPct val="150000"/>
              </a:lnSpc>
              <a:buFont typeface="Arial" pitchFamily="34" charset="0"/>
              <a:buChar char="•"/>
            </a:pPr>
            <a:r>
              <a:rPr lang="en-US" b="1" dirty="0" smtClean="0"/>
              <a:t>10.1%</a:t>
            </a:r>
            <a:r>
              <a:rPr lang="en-US" dirty="0" smtClean="0"/>
              <a:t> more Zozzle detections</a:t>
            </a:r>
            <a:endParaRPr lang="en-US" dirty="0"/>
          </a:p>
        </p:txBody>
      </p:sp>
      <p:grpSp>
        <p:nvGrpSpPr>
          <p:cNvPr id="26" name="Group 25"/>
          <p:cNvGrpSpPr/>
          <p:nvPr/>
        </p:nvGrpSpPr>
        <p:grpSpPr>
          <a:xfrm>
            <a:off x="609600" y="4876800"/>
            <a:ext cx="7848600" cy="1295400"/>
            <a:chOff x="609600" y="4876800"/>
            <a:chExt cx="7848600" cy="1295400"/>
          </a:xfrm>
        </p:grpSpPr>
        <p:grpSp>
          <p:nvGrpSpPr>
            <p:cNvPr id="14" name="Group 13"/>
            <p:cNvGrpSpPr/>
            <p:nvPr/>
          </p:nvGrpSpPr>
          <p:grpSpPr>
            <a:xfrm>
              <a:off x="609600" y="4876800"/>
              <a:ext cx="7848600" cy="1295400"/>
              <a:chOff x="609600" y="5132867"/>
              <a:chExt cx="7848600" cy="1295400"/>
            </a:xfrm>
          </p:grpSpPr>
          <p:grpSp>
            <p:nvGrpSpPr>
              <p:cNvPr id="22" name="Group 21"/>
              <p:cNvGrpSpPr/>
              <p:nvPr/>
            </p:nvGrpSpPr>
            <p:grpSpPr>
              <a:xfrm>
                <a:off x="609600" y="5132867"/>
                <a:ext cx="7848600" cy="1295400"/>
                <a:chOff x="609600" y="1981200"/>
                <a:chExt cx="7848600" cy="1295400"/>
              </a:xfrm>
            </p:grpSpPr>
            <p:sp>
              <p:nvSpPr>
                <p:cNvPr id="23" name="Rounded Rectangle 22"/>
                <p:cNvSpPr/>
                <p:nvPr/>
              </p:nvSpPr>
              <p:spPr>
                <a:xfrm>
                  <a:off x="609600" y="1981200"/>
                  <a:ext cx="7848600" cy="1295400"/>
                </a:xfrm>
                <a:prstGeom prst="roundRect">
                  <a:avLst>
                    <a:gd name="adj" fmla="val 1010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cxnSp>
              <p:nvCxnSpPr>
                <p:cNvPr id="24" name="Straight Connector 23"/>
                <p:cNvCxnSpPr/>
                <p:nvPr/>
              </p:nvCxnSpPr>
              <p:spPr>
                <a:xfrm>
                  <a:off x="2133600" y="1981200"/>
                  <a:ext cx="0" cy="1295400"/>
                </a:xfrm>
                <a:prstGeom prst="line">
                  <a:avLst/>
                </a:prstGeom>
                <a:ln/>
              </p:spPr>
              <p:style>
                <a:lnRef idx="1">
                  <a:schemeClr val="accent4"/>
                </a:lnRef>
                <a:fillRef idx="2">
                  <a:schemeClr val="accent4"/>
                </a:fillRef>
                <a:effectRef idx="1">
                  <a:schemeClr val="accent4"/>
                </a:effectRef>
                <a:fontRef idx="minor">
                  <a:schemeClr val="dk1"/>
                </a:fontRef>
              </p:style>
            </p:cxnSp>
          </p:grpSp>
          <p:pic>
            <p:nvPicPr>
              <p:cNvPr id="1032" name="Picture 8" descr="http://www.fyrepel.com/Images/measure_block.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30000" y1="82674" x2="30000" y2="82674"/>
                            <a14:foregroundMark x1="17636" y1="84557" x2="17636" y2="84557"/>
                            <a14:foregroundMark x1="43273" y1="75706" x2="43273" y2="75706"/>
                            <a14:foregroundMark x1="84909" y1="42373" x2="84909" y2="42373"/>
                            <a14:foregroundMark x1="87818" y1="29567" x2="87818" y2="29567"/>
                            <a14:foregroundMark x1="87818" y1="23540" x2="87818" y2="23540"/>
                            <a14:foregroundMark x1="14727" y1="76648" x2="14727" y2="76648"/>
                            <a14:foregroundMark x1="89091" y1="33898" x2="89091" y2="33898"/>
                            <a14:foregroundMark x1="86727" y1="32392" x2="86727" y2="32392"/>
                            <a14:foregroundMark x1="88727" y1="26742" x2="88727" y2="26742"/>
                            <a14:foregroundMark x1="88364" y1="20339" x2="88364" y2="20339"/>
                            <a14:foregroundMark x1="90182" y1="23540" x2="90182" y2="23540"/>
                            <a14:foregroundMark x1="88364" y1="18644" x2="88364" y2="18644"/>
                          </a14:backgroundRemoval>
                        </a14:imgEffect>
                      </a14:imgLayer>
                    </a14:imgProps>
                  </a:ext>
                  <a:ext uri="{28A0092B-C50C-407E-A947-70E740481C1C}">
                    <a14:useLocalDpi xmlns:a14="http://schemas.microsoft.com/office/drawing/2010/main" val="0"/>
                  </a:ext>
                </a:extLst>
              </a:blip>
              <a:srcRect/>
              <a:stretch>
                <a:fillRect/>
              </a:stretch>
            </p:blipFill>
            <p:spPr bwMode="auto">
              <a:xfrm>
                <a:off x="786535" y="5240023"/>
                <a:ext cx="1119771" cy="1081088"/>
              </a:xfrm>
              <a:prstGeom prst="rect">
                <a:avLst/>
              </a:prstGeom>
              <a:ln>
                <a:noFill/>
              </a:ln>
              <a:effectLst/>
              <a:extLst/>
            </p:spPr>
            <p:style>
              <a:lnRef idx="1">
                <a:schemeClr val="accent4"/>
              </a:lnRef>
              <a:fillRef idx="2">
                <a:schemeClr val="accent4"/>
              </a:fillRef>
              <a:effectRef idx="1">
                <a:schemeClr val="accent4"/>
              </a:effectRef>
              <a:fontRef idx="minor">
                <a:schemeClr val="dk1"/>
              </a:fontRef>
            </p:style>
          </p:pic>
        </p:grpSp>
        <p:sp>
          <p:nvSpPr>
            <p:cNvPr id="30" name="Rounded Rectangle 29"/>
            <p:cNvSpPr/>
            <p:nvPr/>
          </p:nvSpPr>
          <p:spPr>
            <a:xfrm>
              <a:off x="2167270" y="4983956"/>
              <a:ext cx="1414130" cy="32004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solidFill>
                    <a:schemeClr val="tx1"/>
                  </a:solidFill>
                </a:rPr>
                <a:t>Overhead</a:t>
              </a:r>
              <a:endParaRPr lang="en-US" sz="2000" dirty="0">
                <a:solidFill>
                  <a:schemeClr val="tx1"/>
                </a:solidFill>
              </a:endParaRPr>
            </a:p>
          </p:txBody>
        </p:sp>
      </p:grpSp>
      <p:sp>
        <p:nvSpPr>
          <p:cNvPr id="36" name="TextBox 35"/>
          <p:cNvSpPr txBox="1"/>
          <p:nvPr/>
        </p:nvSpPr>
        <p:spPr>
          <a:xfrm>
            <a:off x="3886200" y="4876801"/>
            <a:ext cx="4572000" cy="1295399"/>
          </a:xfrm>
          <a:prstGeom prst="rect">
            <a:avLst/>
          </a:prstGeom>
          <a:noFill/>
        </p:spPr>
        <p:txBody>
          <a:bodyPr wrap="square" rtlCol="0" anchor="ctr">
            <a:noAutofit/>
          </a:bodyPr>
          <a:lstStyle/>
          <a:p>
            <a:pPr marL="285750" indent="-285750">
              <a:lnSpc>
                <a:spcPct val="150000"/>
              </a:lnSpc>
              <a:buFont typeface="Arial" pitchFamily="34" charset="0"/>
              <a:buChar char="•"/>
            </a:pPr>
            <a:r>
              <a:rPr lang="en-US" sz="2400" b="1" dirty="0" smtClean="0"/>
              <a:t>1.1%</a:t>
            </a:r>
            <a:r>
              <a:rPr lang="en-US" sz="2400" dirty="0" smtClean="0"/>
              <a:t> runtime overhead</a:t>
            </a:r>
            <a:endParaRPr lang="en-US" sz="2400" dirty="0"/>
          </a:p>
          <a:p>
            <a:pPr marL="285750" indent="-285750">
              <a:lnSpc>
                <a:spcPct val="150000"/>
              </a:lnSpc>
              <a:buFont typeface="Arial" pitchFamily="34" charset="0"/>
              <a:buChar char="•"/>
            </a:pPr>
            <a:r>
              <a:rPr lang="en-US" sz="2400" b="1" dirty="0" smtClean="0"/>
              <a:t>1.4%</a:t>
            </a:r>
            <a:r>
              <a:rPr lang="en-US" sz="2400" dirty="0" smtClean="0"/>
              <a:t> memory overhead</a:t>
            </a:r>
            <a:endParaRPr lang="en-US"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dirty="0" smtClean="0"/>
          </a:p>
        </p:txBody>
      </p:sp>
    </p:spTree>
    <p:extLst>
      <p:ext uri="{BB962C8B-B14F-4D97-AF65-F5344CB8AC3E}">
        <p14:creationId xmlns:p14="http://schemas.microsoft.com/office/powerpoint/2010/main" val="93282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Blacklisting </a:t>
            </a:r>
            <a:r>
              <a:rPr lang="en-US" sz="3200" dirty="0" smtClean="0"/>
              <a:t>Malware in Search Results</a:t>
            </a:r>
            <a:endParaRPr lang="en-US" sz="3200" dirty="0"/>
          </a:p>
        </p:txBody>
      </p:sp>
      <p:grpSp>
        <p:nvGrpSpPr>
          <p:cNvPr id="9" name="Group 8"/>
          <p:cNvGrpSpPr/>
          <p:nvPr/>
        </p:nvGrpSpPr>
        <p:grpSpPr>
          <a:xfrm>
            <a:off x="256032" y="2255320"/>
            <a:ext cx="3096768" cy="4221680"/>
            <a:chOff x="6302085" y="956449"/>
            <a:chExt cx="2713038" cy="2842010"/>
          </a:xfrm>
        </p:grpSpPr>
        <p:pic>
          <p:nvPicPr>
            <p:cNvPr id="13" name="Picture 12" descr="http://www.applewooddata.co.uk/Images/Server%20Farm%20front%20Vei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846"/>
            <a:stretch/>
          </p:blipFill>
          <p:spPr bwMode="auto">
            <a:xfrm>
              <a:off x="6302085" y="956449"/>
              <a:ext cx="2096428" cy="20961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5" descr="http://userlogos.org/files/logos/Rog/bing.com_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3872" y="2461350"/>
              <a:ext cx="2111251" cy="1337109"/>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p:cNvSpPr>
            <a:spLocks noGrp="1"/>
          </p:cNvSpPr>
          <p:nvPr>
            <p:ph type="sldNum" sz="quarter" idx="12"/>
          </p:nvPr>
        </p:nvSpPr>
        <p:spPr/>
        <p:txBody>
          <a:bodyPr/>
          <a:lstStyle/>
          <a:p>
            <a:fld id="{4716626B-2CA8-4A5D-B1ED-3706ED989107}" type="slidenum">
              <a:rPr lang="en-US" smtClean="0"/>
              <a:pPr/>
              <a:t>3</a:t>
            </a:fld>
            <a:endParaRPr lang="en-US"/>
          </a:p>
        </p:txBody>
      </p:sp>
      <p:pic>
        <p:nvPicPr>
          <p:cNvPr id="2052" name="Picture 1" descr="image001"/>
          <p:cNvPicPr>
            <a:picLocks noChangeAspect="1" noChangeArrowheads="1"/>
          </p:cNvPicPr>
          <p:nvPr/>
        </p:nvPicPr>
        <p:blipFill rotWithShape="1">
          <a:blip r:embed="rId4">
            <a:extLst>
              <a:ext uri="{28A0092B-C50C-407E-A947-70E740481C1C}">
                <a14:useLocalDpi xmlns:a14="http://schemas.microsoft.com/office/drawing/2010/main" val="0"/>
              </a:ext>
            </a:extLst>
          </a:blip>
          <a:srcRect b="6483"/>
          <a:stretch/>
        </p:blipFill>
        <p:spPr bwMode="auto">
          <a:xfrm>
            <a:off x="609600" y="2033016"/>
            <a:ext cx="8172976" cy="4075176"/>
          </a:xfrm>
          <a:prstGeom prst="rect">
            <a:avLst/>
          </a:prstGeom>
          <a:noFill/>
          <a:ln w="19050">
            <a:solidFill>
              <a:schemeClr val="bg1">
                <a:lumMod val="85000"/>
              </a:schemeClr>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5029200" y="2667000"/>
            <a:ext cx="3962400" cy="1752600"/>
            <a:chOff x="990601" y="3429000"/>
            <a:chExt cx="3962400" cy="1752600"/>
          </a:xfrm>
          <a:effectLst>
            <a:outerShdw blurRad="50800" dist="38100" dir="5400000" algn="t" rotWithShape="0">
              <a:prstClr val="black">
                <a:alpha val="40000"/>
              </a:prstClr>
            </a:outerShdw>
          </a:effectLst>
        </p:grpSpPr>
        <p:sp>
          <p:nvSpPr>
            <p:cNvPr id="11" name="Rectangular Callout 10"/>
            <p:cNvSpPr/>
            <p:nvPr/>
          </p:nvSpPr>
          <p:spPr>
            <a:xfrm>
              <a:off x="990601" y="3429000"/>
              <a:ext cx="3962400" cy="1752600"/>
            </a:xfrm>
            <a:prstGeom prst="wedgeRectCallout">
              <a:avLst>
                <a:gd name="adj1" fmla="val -69140"/>
                <a:gd name="adj2" fmla="val 4065"/>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476" y="3543300"/>
              <a:ext cx="3676650" cy="15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9454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1+#ppt_w/2"/>
                                          </p:val>
                                        </p:tav>
                                        <p:tav tm="100000">
                                          <p:val>
                                            <p:strVal val="#ppt_x"/>
                                          </p:val>
                                        </p:tav>
                                      </p:tavLst>
                                    </p:anim>
                                    <p:anim calcmode="lin" valueType="num">
                                      <p:cBhvr additive="base">
                                        <p:cTn id="8"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extLst>
              <p:ext uri="{D42A27DB-BD31-4B8C-83A1-F6EECF244321}">
                <p14:modId xmlns:p14="http://schemas.microsoft.com/office/powerpoint/2010/main" val="3112157403"/>
              </p:ext>
            </p:extLst>
          </p:nvPr>
        </p:nvGraphicFramePr>
        <p:xfrm>
          <a:off x="1071562" y="3657600"/>
          <a:ext cx="6924675"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ular Callout 5"/>
          <p:cNvSpPr/>
          <p:nvPr/>
        </p:nvSpPr>
        <p:spPr>
          <a:xfrm>
            <a:off x="3733800" y="5486400"/>
            <a:ext cx="2819400" cy="612648"/>
          </a:xfrm>
          <a:prstGeom prst="wedgeRoundRectCallout">
            <a:avLst>
              <a:gd name="adj1" fmla="val -20456"/>
              <a:gd name="adj2" fmla="val -71134"/>
              <a:gd name="adj3" fmla="val 16667"/>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+595% runtime detections</a:t>
            </a:r>
            <a:endParaRPr lang="en-US" dirty="0"/>
          </a:p>
        </p:txBody>
      </p:sp>
      <p:grpSp>
        <p:nvGrpSpPr>
          <p:cNvPr id="9" name="Group 8"/>
          <p:cNvGrpSpPr/>
          <p:nvPr/>
        </p:nvGrpSpPr>
        <p:grpSpPr>
          <a:xfrm>
            <a:off x="609600" y="609600"/>
            <a:ext cx="7848600" cy="1295400"/>
            <a:chOff x="609600" y="1600200"/>
            <a:chExt cx="7848600" cy="1295400"/>
          </a:xfrm>
        </p:grpSpPr>
        <p:grpSp>
          <p:nvGrpSpPr>
            <p:cNvPr id="10" name="Group 9"/>
            <p:cNvGrpSpPr/>
            <p:nvPr/>
          </p:nvGrpSpPr>
          <p:grpSpPr>
            <a:xfrm>
              <a:off x="609600" y="1600200"/>
              <a:ext cx="7848600" cy="1295400"/>
              <a:chOff x="609600" y="1600200"/>
              <a:chExt cx="7848600" cy="1295400"/>
            </a:xfrm>
          </p:grpSpPr>
          <p:grpSp>
            <p:nvGrpSpPr>
              <p:cNvPr id="12" name="Group 11"/>
              <p:cNvGrpSpPr/>
              <p:nvPr/>
            </p:nvGrpSpPr>
            <p:grpSpPr>
              <a:xfrm>
                <a:off x="609600" y="1600200"/>
                <a:ext cx="7848600" cy="1295400"/>
                <a:chOff x="609600" y="1981200"/>
                <a:chExt cx="7848600" cy="1295400"/>
              </a:xfrm>
            </p:grpSpPr>
            <p:grpSp>
              <p:nvGrpSpPr>
                <p:cNvPr id="14" name="Group 13"/>
                <p:cNvGrpSpPr/>
                <p:nvPr/>
              </p:nvGrpSpPr>
              <p:grpSpPr>
                <a:xfrm>
                  <a:off x="609600" y="1981200"/>
                  <a:ext cx="7848600" cy="1295400"/>
                  <a:chOff x="609600" y="1981200"/>
                  <a:chExt cx="7848600" cy="1295400"/>
                </a:xfrm>
              </p:grpSpPr>
              <p:sp>
                <p:nvSpPr>
                  <p:cNvPr id="16" name="Rounded Rectangle 15"/>
                  <p:cNvSpPr/>
                  <p:nvPr/>
                </p:nvSpPr>
                <p:spPr>
                  <a:xfrm>
                    <a:off x="609600" y="1981200"/>
                    <a:ext cx="7848600" cy="1295400"/>
                  </a:xfrm>
                  <a:prstGeom prst="roundRect">
                    <a:avLst>
                      <a:gd name="adj" fmla="val 10101"/>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cxnSp>
                <p:nvCxnSpPr>
                  <p:cNvPr id="17" name="Straight Connector 16"/>
                  <p:cNvCxnSpPr/>
                  <p:nvPr/>
                </p:nvCxnSpPr>
                <p:spPr>
                  <a:xfrm>
                    <a:off x="2133600" y="1981200"/>
                    <a:ext cx="0" cy="12954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pic>
              <p:nvPicPr>
                <p:cNvPr id="15" name="Picture 4" descr="http://www.gensight.com/Project-Portfolio-Management/Images/Technology-Global-Architecture2.jpg.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83250" y1="12333" x2="83250" y2="12333"/>
                              <a14:foregroundMark x1="87250" y1="20333" x2="87250" y2="20333"/>
                              <a14:foregroundMark x1="6000" y1="47667" x2="6000" y2="47667"/>
                              <a14:foregroundMark x1="4750" y1="45667" x2="4750" y2="45667"/>
                              <a14:foregroundMark x1="19500" y1="24333" x2="19500" y2="24333"/>
                              <a14:foregroundMark x1="21000" y1="26333" x2="21000" y2="26333"/>
                              <a14:foregroundMark x1="82750" y1="17667" x2="82750" y2="17667"/>
                              <a14:foregroundMark x1="82750" y1="7667" x2="82750" y2="7667"/>
                              <a14:foregroundMark x1="47250" y1="92333" x2="47250" y2="92333"/>
                              <a14:foregroundMark x1="13000" y1="73000" x2="13000" y2="73000"/>
                              <a14:foregroundMark x1="10500" y1="70667" x2="10500" y2="70667"/>
                              <a14:foregroundMark x1="54000" y1="22333" x2="54000" y2="22333"/>
                              <a14:foregroundMark x1="57500" y1="24333" x2="57500" y2="24333"/>
                              <a14:foregroundMark x1="38750" y1="17000" x2="38750" y2="17000"/>
                              <a14:foregroundMark x1="83250" y1="73000" x2="83250" y2="73000"/>
                              <a14:foregroundMark x1="84750" y1="46333" x2="84750" y2="46333"/>
                              <a14:foregroundMark x1="85250" y1="43333" x2="85250" y2="43333"/>
                              <a14:foregroundMark x1="79250" y1="73333" x2="79250" y2="73333"/>
                              <a14:foregroundMark x1="80750" y1="75667" x2="80750" y2="75667"/>
                              <a14:foregroundMark x1="46000" y1="90667" x2="46000" y2="90667"/>
                              <a14:foregroundMark x1="45000" y1="88000" x2="45000" y2="88000"/>
                              <a14:foregroundMark x1="46750" y1="85333" x2="46750" y2="85333"/>
                              <a14:foregroundMark x1="48250" y1="84333" x2="48250" y2="84333"/>
                              <a14:backgroundMark x1="22000" y1="7333" x2="22000" y2="7333"/>
                              <a14:backgroundMark x1="12500" y1="8333" x2="12500" y2="8333"/>
                              <a14:backgroundMark x1="10250" y1="20333" x2="9500" y2="20667"/>
                              <a14:backgroundMark x1="7500" y1="26333" x2="7500" y2="26333"/>
                              <a14:backgroundMark x1="5500" y1="19333" x2="5000" y2="18333"/>
                              <a14:backgroundMark x1="4250" y1="10333" x2="4250" y2="10333"/>
                              <a14:backgroundMark x1="14250" y1="9667" x2="14250" y2="9667"/>
                              <a14:backgroundMark x1="63500" y1="7667" x2="63500" y2="7667"/>
                              <a14:backgroundMark x1="26750" y1="33333" x2="26750" y2="33333"/>
                              <a14:backgroundMark x1="31250" y1="23667" x2="31250" y2="23667"/>
                              <a14:backgroundMark x1="23000" y1="36667" x2="23000" y2="36667"/>
                              <a14:backgroundMark x1="26250" y1="39667" x2="26250" y2="39667"/>
                              <a14:backgroundMark x1="28750" y1="40333" x2="28750" y2="40333"/>
                              <a14:backgroundMark x1="24750" y1="49333" x2="24750" y2="49333"/>
                              <a14:backgroundMark x1="26500" y1="53667" x2="26500" y2="53667"/>
                              <a14:backgroundMark x1="30250" y1="53667" x2="30250" y2="53667"/>
                              <a14:backgroundMark x1="38750" y1="60000" x2="38750" y2="60000"/>
                              <a14:backgroundMark x1="55750" y1="60667" x2="55750" y2="60667"/>
                              <a14:backgroundMark x1="67500" y1="37667" x2="67500" y2="37667"/>
                              <a14:backgroundMark x1="63000" y1="28000" x2="63000" y2="28000"/>
                              <a14:backgroundMark x1="84750" y1="55333" x2="84750" y2="55333"/>
                            </a14:backgroundRemoval>
                          </a14:imgEffect>
                        </a14:imgLayer>
                      </a14:imgProps>
                    </a:ext>
                    <a:ext uri="{28A0092B-C50C-407E-A947-70E740481C1C}">
                      <a14:useLocalDpi xmlns:a14="http://schemas.microsoft.com/office/drawing/2010/main" val="0"/>
                    </a:ext>
                  </a:extLst>
                </a:blip>
                <a:srcRect/>
                <a:stretch>
                  <a:fillRect/>
                </a:stretch>
              </p:blipFill>
              <p:spPr bwMode="auto">
                <a:xfrm>
                  <a:off x="693405" y="2144675"/>
                  <a:ext cx="1306033" cy="97952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ounded Rectangle 12"/>
              <p:cNvSpPr/>
              <p:nvPr/>
            </p:nvSpPr>
            <p:spPr>
              <a:xfrm>
                <a:off x="2167270" y="1697399"/>
                <a:ext cx="1414130" cy="320040"/>
              </a:xfrm>
              <a:prstGeom prst="roundRect">
                <a:avLst/>
              </a:prstGeom>
              <a:solidFill>
                <a:schemeClr val="bg1">
                  <a:lumMod val="95000"/>
                </a:schemeClr>
              </a:solidFill>
              <a:ln w="127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Offline</a:t>
                </a:r>
                <a:endParaRPr lang="en-US" sz="2000" dirty="0">
                  <a:solidFill>
                    <a:schemeClr val="tx1"/>
                  </a:solidFill>
                </a:endParaRPr>
              </a:p>
            </p:txBody>
          </p:sp>
        </p:grpSp>
        <p:sp>
          <p:nvSpPr>
            <p:cNvPr id="11" name="TextBox 10"/>
            <p:cNvSpPr txBox="1"/>
            <p:nvPr/>
          </p:nvSpPr>
          <p:spPr>
            <a:xfrm>
              <a:off x="3886200" y="1600200"/>
              <a:ext cx="4572000" cy="1295399"/>
            </a:xfrm>
            <a:prstGeom prst="rect">
              <a:avLst/>
            </a:prstGeom>
            <a:noFill/>
          </p:spPr>
          <p:txBody>
            <a:bodyPr wrap="square" rtlCol="0" anchor="ctr">
              <a:noAutofit/>
            </a:bodyPr>
            <a:lstStyle/>
            <a:p>
              <a:pPr marL="285750" indent="-285750">
                <a:lnSpc>
                  <a:spcPct val="150000"/>
                </a:lnSpc>
                <a:buFont typeface="Arial" pitchFamily="34" charset="0"/>
                <a:buChar char="•"/>
              </a:pPr>
              <a:r>
                <a:rPr lang="en-US" dirty="0" smtClean="0"/>
                <a:t>Exploits hosted on our server</a:t>
              </a:r>
            </a:p>
            <a:p>
              <a:pPr marL="285750" indent="-285750">
                <a:lnSpc>
                  <a:spcPct val="150000"/>
                </a:lnSpc>
                <a:buFont typeface="Arial" pitchFamily="34" charset="0"/>
                <a:buChar char="•"/>
              </a:pPr>
              <a:r>
                <a:rPr lang="en-US" dirty="0" smtClean="0"/>
                <a:t>Minimize external influences</a:t>
              </a:r>
            </a:p>
          </p:txBody>
        </p:sp>
      </p:grpSp>
      <p:grpSp>
        <p:nvGrpSpPr>
          <p:cNvPr id="23" name="Group 22"/>
          <p:cNvGrpSpPr/>
          <p:nvPr/>
        </p:nvGrpSpPr>
        <p:grpSpPr>
          <a:xfrm>
            <a:off x="609600" y="2106000"/>
            <a:ext cx="7848600" cy="1299727"/>
            <a:chOff x="609600" y="2106000"/>
            <a:chExt cx="7848600" cy="1299727"/>
          </a:xfrm>
        </p:grpSpPr>
        <p:grpSp>
          <p:nvGrpSpPr>
            <p:cNvPr id="18" name="Group 17"/>
            <p:cNvGrpSpPr/>
            <p:nvPr/>
          </p:nvGrpSpPr>
          <p:grpSpPr>
            <a:xfrm>
              <a:off x="609600" y="2110327"/>
              <a:ext cx="7848600" cy="1295400"/>
              <a:chOff x="609600" y="1981200"/>
              <a:chExt cx="7848600" cy="1295400"/>
            </a:xfrm>
          </p:grpSpPr>
          <p:sp>
            <p:nvSpPr>
              <p:cNvPr id="19" name="Rounded Rectangle 18"/>
              <p:cNvSpPr/>
              <p:nvPr/>
            </p:nvSpPr>
            <p:spPr>
              <a:xfrm>
                <a:off x="609600" y="1981200"/>
                <a:ext cx="7848600" cy="1295400"/>
              </a:xfrm>
              <a:prstGeom prst="roundRect">
                <a:avLst>
                  <a:gd name="adj" fmla="val 10101"/>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cxnSp>
            <p:nvCxnSpPr>
              <p:cNvPr id="20" name="Straight Connector 19"/>
              <p:cNvCxnSpPr/>
              <p:nvPr/>
            </p:nvCxnSpPr>
            <p:spPr>
              <a:xfrm>
                <a:off x="2133600" y="1981200"/>
                <a:ext cx="0" cy="12954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2286000" y="2106000"/>
              <a:ext cx="6172200" cy="1295399"/>
            </a:xfrm>
            <a:prstGeom prst="rect">
              <a:avLst/>
            </a:prstGeom>
            <a:noFill/>
          </p:spPr>
          <p:txBody>
            <a:bodyPr wrap="square" rtlCol="0" anchor="ctr">
              <a:noAutofit/>
            </a:bodyPr>
            <a:lstStyle/>
            <a:p>
              <a:pPr marL="285750" indent="-285750">
                <a:lnSpc>
                  <a:spcPct val="150000"/>
                </a:lnSpc>
                <a:buFont typeface="Arial" pitchFamily="34" charset="0"/>
                <a:buChar char="•"/>
              </a:pPr>
              <a:r>
                <a:rPr lang="en-US" dirty="0" smtClean="0"/>
                <a:t>70,000 known </a:t>
              </a:r>
              <a:r>
                <a:rPr lang="en-US" dirty="0"/>
                <a:t>malicious scripts (flagged by Zozzle</a:t>
              </a:r>
              <a:r>
                <a:rPr lang="en-US" dirty="0" smtClean="0"/>
                <a:t>)</a:t>
              </a:r>
            </a:p>
            <a:p>
              <a:pPr marL="285750" indent="-285750">
                <a:lnSpc>
                  <a:spcPct val="150000"/>
                </a:lnSpc>
                <a:buFont typeface="Arial" pitchFamily="34" charset="0"/>
                <a:buChar char="•"/>
              </a:pPr>
              <a:r>
                <a:rPr lang="en-US" dirty="0" smtClean="0"/>
                <a:t>Fully unrolled/de-obfuscated exploits, wrapped in HTML</a:t>
              </a:r>
              <a:endParaRPr lang="en-US" dirty="0"/>
            </a:p>
          </p:txBody>
        </p:sp>
        <p:pic>
          <p:nvPicPr>
            <p:cNvPr id="22" name="Picture 2" descr="http://www.psdgraphics.com/file/silver-database-icon.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930" b="96094" l="10000" r="90000">
                          <a14:backgroundMark x1="31563" y1="85938" x2="31563" y2="85938"/>
                          <a14:backgroundMark x1="37031" y1="87305" x2="37031" y2="87305"/>
                          <a14:backgroundMark x1="50625" y1="88672" x2="50625" y2="88672"/>
                          <a14:backgroundMark x1="51719" y1="87988" x2="51719" y2="87988"/>
                        </a14:backgroundRemoval>
                      </a14:imgEffect>
                    </a14:imgLayer>
                  </a14:imgProps>
                </a:ext>
                <a:ext uri="{28A0092B-C50C-407E-A947-70E740481C1C}">
                  <a14:useLocalDpi xmlns:a14="http://schemas.microsoft.com/office/drawing/2010/main" val="0"/>
                </a:ext>
              </a:extLst>
            </a:blip>
            <a:srcRect/>
            <a:stretch>
              <a:fillRect/>
            </a:stretch>
          </p:blipFill>
          <p:spPr bwMode="auto">
            <a:xfrm>
              <a:off x="710046" y="2244599"/>
              <a:ext cx="1272749" cy="10182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p:cNvSpPr>
            <a:spLocks noGrp="1"/>
          </p:cNvSpPr>
          <p:nvPr>
            <p:ph type="sldNum" sz="quarter" idx="12"/>
          </p:nvPr>
        </p:nvSpPr>
        <p:spPr/>
        <p:txBody>
          <a:bodyPr/>
          <a:lstStyle/>
          <a:p>
            <a:fld id="{B6F15528-21DE-4FAA-801E-634DDDAF4B2B}" type="slidenum">
              <a:rPr lang="en-US" smtClean="0"/>
              <a:pPr/>
              <a:t>30</a:t>
            </a:fld>
            <a:endParaRPr lang="en-US" dirty="0" smtClean="0"/>
          </a:p>
        </p:txBody>
      </p:sp>
    </p:spTree>
    <p:extLst>
      <p:ext uri="{BB962C8B-B14F-4D97-AF65-F5344CB8AC3E}">
        <p14:creationId xmlns:p14="http://schemas.microsoft.com/office/powerpoint/2010/main" val="178673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609600" y="2106000"/>
            <a:ext cx="7848600" cy="1299727"/>
            <a:chOff x="609600" y="2106000"/>
            <a:chExt cx="7848600" cy="1299727"/>
          </a:xfrm>
        </p:grpSpPr>
        <p:grpSp>
          <p:nvGrpSpPr>
            <p:cNvPr id="18" name="Group 17"/>
            <p:cNvGrpSpPr/>
            <p:nvPr/>
          </p:nvGrpSpPr>
          <p:grpSpPr>
            <a:xfrm>
              <a:off x="609600" y="2110327"/>
              <a:ext cx="7848600" cy="1295400"/>
              <a:chOff x="609600" y="1981200"/>
              <a:chExt cx="7848600" cy="1295400"/>
            </a:xfrm>
          </p:grpSpPr>
          <p:sp>
            <p:nvSpPr>
              <p:cNvPr id="19" name="Rounded Rectangle 18"/>
              <p:cNvSpPr/>
              <p:nvPr/>
            </p:nvSpPr>
            <p:spPr>
              <a:xfrm>
                <a:off x="609600" y="1981200"/>
                <a:ext cx="7848600" cy="1295400"/>
              </a:xfrm>
              <a:prstGeom prst="roundRect">
                <a:avLst>
                  <a:gd name="adj" fmla="val 10101"/>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cxnSp>
            <p:nvCxnSpPr>
              <p:cNvPr id="20" name="Straight Connector 19"/>
              <p:cNvCxnSpPr/>
              <p:nvPr/>
            </p:nvCxnSpPr>
            <p:spPr>
              <a:xfrm>
                <a:off x="2133600" y="1981200"/>
                <a:ext cx="0" cy="12954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2286000" y="2106000"/>
              <a:ext cx="6172200" cy="1295399"/>
            </a:xfrm>
            <a:prstGeom prst="rect">
              <a:avLst/>
            </a:prstGeom>
            <a:noFill/>
          </p:spPr>
          <p:txBody>
            <a:bodyPr wrap="square" rtlCol="0" anchor="ctr">
              <a:noAutofit/>
            </a:bodyPr>
            <a:lstStyle/>
            <a:p>
              <a:pPr marL="285750" indent="-285750">
                <a:lnSpc>
                  <a:spcPct val="150000"/>
                </a:lnSpc>
                <a:buFont typeface="Arial" pitchFamily="34" charset="0"/>
                <a:buChar char="•"/>
              </a:pPr>
              <a:r>
                <a:rPr lang="en-US" dirty="0" smtClean="0"/>
                <a:t>List of URLs recently crawled by Bing</a:t>
              </a:r>
            </a:p>
            <a:p>
              <a:pPr marL="285750" indent="-285750">
                <a:lnSpc>
                  <a:spcPct val="150000"/>
                </a:lnSpc>
                <a:buFont typeface="Arial" pitchFamily="34" charset="0"/>
                <a:buChar char="•"/>
              </a:pPr>
              <a:r>
                <a:rPr lang="en-US" dirty="0" smtClean="0"/>
                <a:t>Pre-filtering: Increase likelihood of finding malicious sites</a:t>
              </a:r>
            </a:p>
            <a:p>
              <a:pPr marL="285750" indent="-285750">
                <a:lnSpc>
                  <a:spcPct val="150000"/>
                </a:lnSpc>
                <a:buFont typeface="Arial" pitchFamily="34" charset="0"/>
                <a:buChar char="•"/>
              </a:pPr>
              <a:r>
                <a:rPr lang="en-US" dirty="0" smtClean="0"/>
                <a:t>57,000 URLs over the last week</a:t>
              </a:r>
            </a:p>
          </p:txBody>
        </p:sp>
        <p:pic>
          <p:nvPicPr>
            <p:cNvPr id="22" name="Picture 2" descr="http://www.psdgraphics.com/file/silver-database-icon.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930" b="96094" l="10000" r="90000">
                          <a14:backgroundMark x1="31563" y1="85938" x2="31563" y2="85938"/>
                          <a14:backgroundMark x1="37031" y1="87305" x2="37031" y2="87305"/>
                          <a14:backgroundMark x1="50625" y1="88672" x2="50625" y2="88672"/>
                          <a14:backgroundMark x1="51719" y1="87988" x2="51719" y2="87988"/>
                        </a14:backgroundRemoval>
                      </a14:imgEffect>
                    </a14:imgLayer>
                  </a14:imgProps>
                </a:ext>
                <a:ext uri="{28A0092B-C50C-407E-A947-70E740481C1C}">
                  <a14:useLocalDpi xmlns:a14="http://schemas.microsoft.com/office/drawing/2010/main" val="0"/>
                </a:ext>
              </a:extLst>
            </a:blip>
            <a:srcRect/>
            <a:stretch>
              <a:fillRect/>
            </a:stretch>
          </p:blipFill>
          <p:spPr bwMode="auto">
            <a:xfrm>
              <a:off x="710046" y="2244599"/>
              <a:ext cx="1272749" cy="1018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p:cNvGrpSpPr/>
          <p:nvPr/>
        </p:nvGrpSpPr>
        <p:grpSpPr>
          <a:xfrm>
            <a:off x="609600" y="593207"/>
            <a:ext cx="7848600" cy="1295400"/>
            <a:chOff x="609600" y="3238500"/>
            <a:chExt cx="7848600" cy="1295400"/>
          </a:xfrm>
        </p:grpSpPr>
        <p:grpSp>
          <p:nvGrpSpPr>
            <p:cNvPr id="25" name="Group 24"/>
            <p:cNvGrpSpPr/>
            <p:nvPr/>
          </p:nvGrpSpPr>
          <p:grpSpPr>
            <a:xfrm>
              <a:off x="609600" y="3238500"/>
              <a:ext cx="7848600" cy="1295400"/>
              <a:chOff x="609600" y="3733800"/>
              <a:chExt cx="7848600" cy="1295400"/>
            </a:xfrm>
          </p:grpSpPr>
          <p:grpSp>
            <p:nvGrpSpPr>
              <p:cNvPr id="27" name="Group 26"/>
              <p:cNvGrpSpPr/>
              <p:nvPr/>
            </p:nvGrpSpPr>
            <p:grpSpPr>
              <a:xfrm>
                <a:off x="609600" y="3733800"/>
                <a:ext cx="7848600" cy="1295400"/>
                <a:chOff x="609600" y="1981200"/>
                <a:chExt cx="7848600" cy="1295400"/>
              </a:xfrm>
            </p:grpSpPr>
            <p:sp>
              <p:nvSpPr>
                <p:cNvPr id="29" name="Rounded Rectangle 28"/>
                <p:cNvSpPr/>
                <p:nvPr/>
              </p:nvSpPr>
              <p:spPr>
                <a:xfrm>
                  <a:off x="609600" y="1981200"/>
                  <a:ext cx="7848600" cy="1295400"/>
                </a:xfrm>
                <a:prstGeom prst="roundRect">
                  <a:avLst>
                    <a:gd name="adj" fmla="val 10101"/>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cxnSp>
              <p:nvCxnSpPr>
                <p:cNvPr id="30" name="Straight Connector 29"/>
                <p:cNvCxnSpPr/>
                <p:nvPr/>
              </p:nvCxnSpPr>
              <p:spPr>
                <a:xfrm>
                  <a:off x="2133600" y="1981200"/>
                  <a:ext cx="0" cy="12954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pic>
            <p:nvPicPr>
              <p:cNvPr id="28" name="Picture 6" descr="http://icons.iconarchive.com/icons/rimshotdesign/nod/128/Network-File-Server-Disconnected-alt-icon.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971" y="3829049"/>
                <a:ext cx="1104900" cy="1104901"/>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Rounded Rectangle 25"/>
            <p:cNvSpPr/>
            <p:nvPr/>
          </p:nvSpPr>
          <p:spPr>
            <a:xfrm>
              <a:off x="2167270" y="3333749"/>
              <a:ext cx="1414130" cy="320040"/>
            </a:xfrm>
            <a:prstGeom prst="roundRect">
              <a:avLst/>
            </a:prstGeom>
            <a:solidFill>
              <a:schemeClr val="bg1">
                <a:lumMod val="95000"/>
              </a:schemeClr>
            </a:solidFill>
            <a:ln w="127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Online</a:t>
              </a:r>
              <a:endParaRPr lang="en-US" sz="2000" dirty="0">
                <a:solidFill>
                  <a:schemeClr val="tx1"/>
                </a:solidFill>
              </a:endParaRPr>
            </a:p>
          </p:txBody>
        </p:sp>
      </p:grpSp>
      <p:sp>
        <p:nvSpPr>
          <p:cNvPr id="11" name="TextBox 10"/>
          <p:cNvSpPr txBox="1"/>
          <p:nvPr/>
        </p:nvSpPr>
        <p:spPr>
          <a:xfrm>
            <a:off x="3886200" y="609600"/>
            <a:ext cx="4572000" cy="1295399"/>
          </a:xfrm>
          <a:prstGeom prst="rect">
            <a:avLst/>
          </a:prstGeom>
          <a:noFill/>
        </p:spPr>
        <p:txBody>
          <a:bodyPr wrap="square" rtlCol="0" anchor="ctr">
            <a:noAutofit/>
          </a:bodyPr>
          <a:lstStyle/>
          <a:p>
            <a:pPr marL="285750" indent="-285750">
              <a:lnSpc>
                <a:spcPct val="150000"/>
              </a:lnSpc>
              <a:buFont typeface="Arial" pitchFamily="34" charset="0"/>
              <a:buChar char="•"/>
            </a:pPr>
            <a:r>
              <a:rPr lang="en-US" dirty="0" smtClean="0"/>
              <a:t>Dedicated machine for crawling the web</a:t>
            </a:r>
          </a:p>
          <a:p>
            <a:pPr marL="285750" indent="-285750">
              <a:lnSpc>
                <a:spcPct val="150000"/>
              </a:lnSpc>
              <a:buFont typeface="Arial" pitchFamily="34" charset="0"/>
              <a:buChar char="•"/>
            </a:pPr>
            <a:r>
              <a:rPr lang="en-US" dirty="0" smtClean="0"/>
              <a:t>Clone of the Bing malware crawler</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31</a:t>
            </a:fld>
            <a:endParaRPr lang="en-US" dirty="0" smtClean="0"/>
          </a:p>
        </p:txBody>
      </p:sp>
      <p:grpSp>
        <p:nvGrpSpPr>
          <p:cNvPr id="10" name="Group 9"/>
          <p:cNvGrpSpPr/>
          <p:nvPr/>
        </p:nvGrpSpPr>
        <p:grpSpPr>
          <a:xfrm>
            <a:off x="1016374" y="3733800"/>
            <a:ext cx="2982860" cy="2347527"/>
            <a:chOff x="794570" y="3733800"/>
            <a:chExt cx="2982860" cy="2347527"/>
          </a:xfrm>
        </p:grpSpPr>
        <p:sp>
          <p:nvSpPr>
            <p:cNvPr id="39" name="Rounded Rectangle 38"/>
            <p:cNvSpPr/>
            <p:nvPr/>
          </p:nvSpPr>
          <p:spPr>
            <a:xfrm>
              <a:off x="794570" y="3733800"/>
              <a:ext cx="2982860" cy="2347527"/>
            </a:xfrm>
            <a:prstGeom prst="roundRect">
              <a:avLst>
                <a:gd name="adj" fmla="val 2545"/>
              </a:avLst>
            </a:prstGeom>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40" tIns="91440" bIns="91440" rtlCol="0" anchor="t" anchorCtr="0"/>
            <a:lstStyle/>
            <a:p>
              <a:pPr algn="ctr"/>
              <a:r>
                <a:rPr lang="en-US" sz="2000" b="1" dirty="0" smtClean="0"/>
                <a:t>Nozzle Detections</a:t>
              </a:r>
              <a:endParaRPr lang="en-US" sz="2400" b="1" dirty="0" smtClean="0"/>
            </a:p>
          </p:txBody>
        </p:sp>
        <p:sp>
          <p:nvSpPr>
            <p:cNvPr id="8" name="Oval 7"/>
            <p:cNvSpPr/>
            <p:nvPr/>
          </p:nvSpPr>
          <p:spPr>
            <a:xfrm>
              <a:off x="1364002" y="4228994"/>
              <a:ext cx="1042511" cy="1042511"/>
            </a:xfrm>
            <a:prstGeom prst="ellipse">
              <a:avLst/>
            </a:prstGeom>
            <a:solidFill>
              <a:schemeClr val="accent2">
                <a:lumMod val="75000"/>
              </a:schemeClr>
            </a:solidFill>
            <a:ln>
              <a:solidFill>
                <a:schemeClr val="tx1"/>
              </a:solidFill>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8" name="Oval 37"/>
            <p:cNvSpPr/>
            <p:nvPr/>
          </p:nvSpPr>
          <p:spPr>
            <a:xfrm>
              <a:off x="1538574" y="4343055"/>
              <a:ext cx="1549051" cy="1549051"/>
            </a:xfrm>
            <a:prstGeom prst="ellipse">
              <a:avLst/>
            </a:prstGeom>
            <a:solidFill>
              <a:schemeClr val="tx2">
                <a:lumMod val="60000"/>
                <a:lumOff val="40000"/>
                <a:alpha val="50000"/>
              </a:schemeClr>
            </a:solidFill>
            <a:ln>
              <a:solidFill>
                <a:schemeClr val="tx1"/>
              </a:solidFill>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 name="Rectangle 8"/>
            <p:cNvSpPr/>
            <p:nvPr/>
          </p:nvSpPr>
          <p:spPr>
            <a:xfrm>
              <a:off x="1456759" y="4341651"/>
              <a:ext cx="367408" cy="307777"/>
            </a:xfrm>
            <a:prstGeom prst="rect">
              <a:avLst/>
            </a:prstGeom>
          </p:spPr>
          <p:txBody>
            <a:bodyPr wrap="none">
              <a:spAutoFit/>
            </a:bodyPr>
            <a:lstStyle/>
            <a:p>
              <a:pPr algn="ctr"/>
              <a:r>
                <a:rPr lang="en-US" sz="1400" dirty="0"/>
                <a:t>24</a:t>
              </a:r>
            </a:p>
          </p:txBody>
        </p:sp>
        <p:sp>
          <p:nvSpPr>
            <p:cNvPr id="40" name="Rectangle 39"/>
            <p:cNvSpPr/>
            <p:nvPr/>
          </p:nvSpPr>
          <p:spPr>
            <a:xfrm>
              <a:off x="1824166" y="4649428"/>
              <a:ext cx="367408" cy="307777"/>
            </a:xfrm>
            <a:prstGeom prst="rect">
              <a:avLst/>
            </a:prstGeom>
          </p:spPr>
          <p:txBody>
            <a:bodyPr wrap="none">
              <a:spAutoFit/>
            </a:bodyPr>
            <a:lstStyle/>
            <a:p>
              <a:pPr algn="ctr"/>
              <a:r>
                <a:rPr lang="en-US" sz="1400" dirty="0" smtClean="0"/>
                <a:t>50</a:t>
              </a:r>
              <a:endParaRPr lang="en-US" sz="1400" dirty="0"/>
            </a:p>
          </p:txBody>
        </p:sp>
        <p:sp>
          <p:nvSpPr>
            <p:cNvPr id="41" name="Rectangle 40"/>
            <p:cNvSpPr/>
            <p:nvPr/>
          </p:nvSpPr>
          <p:spPr>
            <a:xfrm>
              <a:off x="2406306" y="4873823"/>
              <a:ext cx="458780" cy="307777"/>
            </a:xfrm>
            <a:prstGeom prst="rect">
              <a:avLst/>
            </a:prstGeom>
          </p:spPr>
          <p:txBody>
            <a:bodyPr wrap="none">
              <a:spAutoFit/>
            </a:bodyPr>
            <a:lstStyle/>
            <a:p>
              <a:pPr algn="ctr"/>
              <a:r>
                <a:rPr lang="en-US" sz="1400" dirty="0" smtClean="0"/>
                <a:t>174</a:t>
              </a:r>
              <a:endParaRPr lang="en-US" sz="1400" dirty="0"/>
            </a:p>
          </p:txBody>
        </p:sp>
      </p:grpSp>
      <p:sp>
        <p:nvSpPr>
          <p:cNvPr id="36" name="Rounded Rectangular Callout 35"/>
          <p:cNvSpPr/>
          <p:nvPr/>
        </p:nvSpPr>
        <p:spPr>
          <a:xfrm>
            <a:off x="1447800" y="5772487"/>
            <a:ext cx="2819400" cy="612648"/>
          </a:xfrm>
          <a:prstGeom prst="wedgeRoundRectCallout">
            <a:avLst>
              <a:gd name="adj1" fmla="val -20456"/>
              <a:gd name="adj2" fmla="val -71134"/>
              <a:gd name="adj3" fmla="val 16667"/>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+203% runtime detections</a:t>
            </a:r>
            <a:endParaRPr lang="en-US" dirty="0"/>
          </a:p>
        </p:txBody>
      </p:sp>
      <p:grpSp>
        <p:nvGrpSpPr>
          <p:cNvPr id="42" name="Group 41"/>
          <p:cNvGrpSpPr/>
          <p:nvPr/>
        </p:nvGrpSpPr>
        <p:grpSpPr>
          <a:xfrm>
            <a:off x="4876800" y="3733800"/>
            <a:ext cx="2982860" cy="2347527"/>
            <a:chOff x="794570" y="3733800"/>
            <a:chExt cx="2982860" cy="2347527"/>
          </a:xfrm>
        </p:grpSpPr>
        <p:sp>
          <p:nvSpPr>
            <p:cNvPr id="43" name="Rounded Rectangle 42"/>
            <p:cNvSpPr/>
            <p:nvPr/>
          </p:nvSpPr>
          <p:spPr>
            <a:xfrm>
              <a:off x="794570" y="3733800"/>
              <a:ext cx="2982860" cy="2347527"/>
            </a:xfrm>
            <a:prstGeom prst="roundRect">
              <a:avLst>
                <a:gd name="adj" fmla="val 2545"/>
              </a:avLst>
            </a:prstGeom>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40" tIns="91440" bIns="91440" rtlCol="0" anchor="t" anchorCtr="0"/>
            <a:lstStyle/>
            <a:p>
              <a:pPr algn="ctr"/>
              <a:r>
                <a:rPr lang="en-US" sz="2000" b="1" dirty="0" smtClean="0"/>
                <a:t>Zozzle Detections</a:t>
              </a:r>
              <a:endParaRPr lang="en-US" sz="2400" b="1" dirty="0" smtClean="0"/>
            </a:p>
          </p:txBody>
        </p:sp>
        <p:sp>
          <p:nvSpPr>
            <p:cNvPr id="44" name="Oval 43"/>
            <p:cNvSpPr/>
            <p:nvPr/>
          </p:nvSpPr>
          <p:spPr>
            <a:xfrm>
              <a:off x="1553174" y="4245579"/>
              <a:ext cx="1459543" cy="1459543"/>
            </a:xfrm>
            <a:prstGeom prst="ellipse">
              <a:avLst/>
            </a:prstGeom>
            <a:solidFill>
              <a:schemeClr val="accent2">
                <a:lumMod val="75000"/>
              </a:schemeClr>
            </a:solidFill>
            <a:ln>
              <a:solidFill>
                <a:schemeClr val="tx1"/>
              </a:solidFill>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5" name="Oval 44"/>
            <p:cNvSpPr/>
            <p:nvPr/>
          </p:nvSpPr>
          <p:spPr>
            <a:xfrm>
              <a:off x="1732794" y="4341651"/>
              <a:ext cx="1549051" cy="1549051"/>
            </a:xfrm>
            <a:prstGeom prst="ellipse">
              <a:avLst/>
            </a:prstGeom>
            <a:solidFill>
              <a:schemeClr val="tx2">
                <a:lumMod val="60000"/>
                <a:lumOff val="40000"/>
                <a:alpha val="50000"/>
              </a:schemeClr>
            </a:solidFill>
            <a:ln>
              <a:solidFill>
                <a:schemeClr val="tx1"/>
              </a:solidFill>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46" name="Rectangle 45"/>
            <p:cNvSpPr/>
            <p:nvPr/>
          </p:nvSpPr>
          <p:spPr>
            <a:xfrm>
              <a:off x="1264464" y="4245579"/>
              <a:ext cx="458780" cy="307777"/>
            </a:xfrm>
            <a:prstGeom prst="rect">
              <a:avLst/>
            </a:prstGeom>
          </p:spPr>
          <p:txBody>
            <a:bodyPr wrap="none">
              <a:spAutoFit/>
            </a:bodyPr>
            <a:lstStyle/>
            <a:p>
              <a:pPr algn="ctr"/>
              <a:r>
                <a:rPr lang="en-US" sz="1400" dirty="0" smtClean="0"/>
                <a:t>225</a:t>
              </a:r>
              <a:endParaRPr lang="en-US" sz="1400" dirty="0"/>
            </a:p>
          </p:txBody>
        </p:sp>
        <p:sp>
          <p:nvSpPr>
            <p:cNvPr id="47" name="Rectangle 46"/>
            <p:cNvSpPr/>
            <p:nvPr/>
          </p:nvSpPr>
          <p:spPr>
            <a:xfrm>
              <a:off x="2040948" y="4862503"/>
              <a:ext cx="595035" cy="307777"/>
            </a:xfrm>
            <a:prstGeom prst="rect">
              <a:avLst/>
            </a:prstGeom>
          </p:spPr>
          <p:txBody>
            <a:bodyPr wrap="none">
              <a:spAutoFit/>
            </a:bodyPr>
            <a:lstStyle/>
            <a:p>
              <a:pPr algn="ctr"/>
              <a:r>
                <a:rPr lang="en-US" sz="1400" dirty="0" smtClean="0"/>
                <a:t>2,510</a:t>
              </a:r>
              <a:endParaRPr lang="en-US" sz="1400" dirty="0"/>
            </a:p>
          </p:txBody>
        </p:sp>
        <p:sp>
          <p:nvSpPr>
            <p:cNvPr id="48" name="Rectangle 47"/>
            <p:cNvSpPr/>
            <p:nvPr/>
          </p:nvSpPr>
          <p:spPr>
            <a:xfrm>
              <a:off x="3281845" y="4568903"/>
              <a:ext cx="458780" cy="307777"/>
            </a:xfrm>
            <a:prstGeom prst="rect">
              <a:avLst/>
            </a:prstGeom>
          </p:spPr>
          <p:txBody>
            <a:bodyPr wrap="none">
              <a:spAutoFit/>
            </a:bodyPr>
            <a:lstStyle/>
            <a:p>
              <a:pPr algn="ctr"/>
              <a:r>
                <a:rPr lang="en-US" sz="1400" dirty="0" smtClean="0"/>
                <a:t>156</a:t>
              </a:r>
              <a:endParaRPr lang="en-US" sz="1400" dirty="0"/>
            </a:p>
          </p:txBody>
        </p:sp>
      </p:grpSp>
    </p:spTree>
    <p:extLst>
      <p:ext uri="{BB962C8B-B14F-4D97-AF65-F5344CB8AC3E}">
        <p14:creationId xmlns:p14="http://schemas.microsoft.com/office/powerpoint/2010/main" val="154915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50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3" name="Group 22"/>
          <p:cNvGrpSpPr/>
          <p:nvPr/>
        </p:nvGrpSpPr>
        <p:grpSpPr>
          <a:xfrm>
            <a:off x="609600" y="2106000"/>
            <a:ext cx="7848600" cy="1299727"/>
            <a:chOff x="609600" y="2106000"/>
            <a:chExt cx="7848600" cy="1299727"/>
          </a:xfrm>
        </p:grpSpPr>
        <p:grpSp>
          <p:nvGrpSpPr>
            <p:cNvPr id="18" name="Group 17"/>
            <p:cNvGrpSpPr/>
            <p:nvPr/>
          </p:nvGrpSpPr>
          <p:grpSpPr>
            <a:xfrm>
              <a:off x="609600" y="2110327"/>
              <a:ext cx="7848600" cy="1295400"/>
              <a:chOff x="609600" y="1981200"/>
              <a:chExt cx="7848600" cy="1295400"/>
            </a:xfrm>
          </p:grpSpPr>
          <p:sp>
            <p:nvSpPr>
              <p:cNvPr id="19" name="Rounded Rectangle 18"/>
              <p:cNvSpPr/>
              <p:nvPr/>
            </p:nvSpPr>
            <p:spPr>
              <a:xfrm>
                <a:off x="609600" y="1981200"/>
                <a:ext cx="7848600" cy="1295400"/>
              </a:xfrm>
              <a:prstGeom prst="roundRect">
                <a:avLst>
                  <a:gd name="adj" fmla="val 10101"/>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cxnSp>
            <p:nvCxnSpPr>
              <p:cNvPr id="20" name="Straight Connector 19"/>
              <p:cNvCxnSpPr/>
              <p:nvPr/>
            </p:nvCxnSpPr>
            <p:spPr>
              <a:xfrm>
                <a:off x="2133600" y="1981200"/>
                <a:ext cx="0" cy="12954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2286000" y="2106000"/>
              <a:ext cx="6172200" cy="1295399"/>
            </a:xfrm>
            <a:prstGeom prst="rect">
              <a:avLst/>
            </a:prstGeom>
            <a:noFill/>
          </p:spPr>
          <p:txBody>
            <a:bodyPr wrap="square" rtlCol="0" anchor="ctr">
              <a:noAutofit/>
            </a:bodyPr>
            <a:lstStyle/>
            <a:p>
              <a:pPr marL="285750" indent="-285750">
                <a:lnSpc>
                  <a:spcPct val="150000"/>
                </a:lnSpc>
                <a:buFont typeface="Arial" pitchFamily="34" charset="0"/>
                <a:buChar char="•"/>
              </a:pPr>
              <a:r>
                <a:rPr lang="en-US" dirty="0" smtClean="0"/>
                <a:t>List of URLs recently crawled by Bing</a:t>
              </a:r>
            </a:p>
            <a:p>
              <a:pPr marL="285750" indent="-285750">
                <a:lnSpc>
                  <a:spcPct val="150000"/>
                </a:lnSpc>
                <a:buFont typeface="Arial" pitchFamily="34" charset="0"/>
                <a:buChar char="•"/>
              </a:pPr>
              <a:r>
                <a:rPr lang="en-US" dirty="0" smtClean="0"/>
                <a:t>Pre-filtering: Increase likelihood of finding malicious sites</a:t>
              </a:r>
            </a:p>
            <a:p>
              <a:pPr marL="285750" indent="-285750">
                <a:lnSpc>
                  <a:spcPct val="150000"/>
                </a:lnSpc>
                <a:buFont typeface="Arial" pitchFamily="34" charset="0"/>
                <a:buChar char="•"/>
              </a:pPr>
              <a:r>
                <a:rPr lang="en-US" dirty="0" smtClean="0"/>
                <a:t>57,000 URLs over the last week</a:t>
              </a:r>
            </a:p>
          </p:txBody>
        </p:sp>
        <p:pic>
          <p:nvPicPr>
            <p:cNvPr id="22" name="Picture 2" descr="http://www.psdgraphics.com/file/silver-database-icon.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930" b="96094" l="10000" r="90000">
                          <a14:backgroundMark x1="31563" y1="85938" x2="31563" y2="85938"/>
                          <a14:backgroundMark x1="37031" y1="87305" x2="37031" y2="87305"/>
                          <a14:backgroundMark x1="50625" y1="88672" x2="50625" y2="88672"/>
                          <a14:backgroundMark x1="51719" y1="87988" x2="51719" y2="87988"/>
                        </a14:backgroundRemoval>
                      </a14:imgEffect>
                    </a14:imgLayer>
                  </a14:imgProps>
                </a:ext>
                <a:ext uri="{28A0092B-C50C-407E-A947-70E740481C1C}">
                  <a14:useLocalDpi xmlns:a14="http://schemas.microsoft.com/office/drawing/2010/main" val="0"/>
                </a:ext>
              </a:extLst>
            </a:blip>
            <a:srcRect/>
            <a:stretch>
              <a:fillRect/>
            </a:stretch>
          </p:blipFill>
          <p:spPr bwMode="auto">
            <a:xfrm>
              <a:off x="710046" y="2244599"/>
              <a:ext cx="1272749" cy="1018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p:cNvGrpSpPr/>
          <p:nvPr/>
        </p:nvGrpSpPr>
        <p:grpSpPr>
          <a:xfrm>
            <a:off x="609600" y="593207"/>
            <a:ext cx="7848600" cy="1295400"/>
            <a:chOff x="609600" y="3238500"/>
            <a:chExt cx="7848600" cy="1295400"/>
          </a:xfrm>
        </p:grpSpPr>
        <p:grpSp>
          <p:nvGrpSpPr>
            <p:cNvPr id="25" name="Group 24"/>
            <p:cNvGrpSpPr/>
            <p:nvPr/>
          </p:nvGrpSpPr>
          <p:grpSpPr>
            <a:xfrm>
              <a:off x="609600" y="3238500"/>
              <a:ext cx="7848600" cy="1295400"/>
              <a:chOff x="609600" y="3733800"/>
              <a:chExt cx="7848600" cy="1295400"/>
            </a:xfrm>
          </p:grpSpPr>
          <p:grpSp>
            <p:nvGrpSpPr>
              <p:cNvPr id="27" name="Group 26"/>
              <p:cNvGrpSpPr/>
              <p:nvPr/>
            </p:nvGrpSpPr>
            <p:grpSpPr>
              <a:xfrm>
                <a:off x="609600" y="3733800"/>
                <a:ext cx="7848600" cy="1295400"/>
                <a:chOff x="609600" y="1981200"/>
                <a:chExt cx="7848600" cy="1295400"/>
              </a:xfrm>
            </p:grpSpPr>
            <p:sp>
              <p:nvSpPr>
                <p:cNvPr id="29" name="Rounded Rectangle 28"/>
                <p:cNvSpPr/>
                <p:nvPr/>
              </p:nvSpPr>
              <p:spPr>
                <a:xfrm>
                  <a:off x="609600" y="1981200"/>
                  <a:ext cx="7848600" cy="1295400"/>
                </a:xfrm>
                <a:prstGeom prst="roundRect">
                  <a:avLst>
                    <a:gd name="adj" fmla="val 10101"/>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cxnSp>
              <p:nvCxnSpPr>
                <p:cNvPr id="30" name="Straight Connector 29"/>
                <p:cNvCxnSpPr/>
                <p:nvPr/>
              </p:nvCxnSpPr>
              <p:spPr>
                <a:xfrm>
                  <a:off x="2133600" y="1981200"/>
                  <a:ext cx="0" cy="12954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pic>
            <p:nvPicPr>
              <p:cNvPr id="28" name="Picture 6" descr="http://icons.iconarchive.com/icons/rimshotdesign/nod/128/Network-File-Server-Disconnected-alt-icon.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971" y="3829049"/>
                <a:ext cx="1104900" cy="1104901"/>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Rounded Rectangle 25"/>
            <p:cNvSpPr/>
            <p:nvPr/>
          </p:nvSpPr>
          <p:spPr>
            <a:xfrm>
              <a:off x="2167270" y="3333749"/>
              <a:ext cx="1414130" cy="320040"/>
            </a:xfrm>
            <a:prstGeom prst="roundRect">
              <a:avLst/>
            </a:prstGeom>
            <a:solidFill>
              <a:schemeClr val="bg1">
                <a:lumMod val="95000"/>
              </a:schemeClr>
            </a:solidFill>
            <a:ln w="127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Online</a:t>
              </a:r>
              <a:endParaRPr lang="en-US" sz="2000" dirty="0">
                <a:solidFill>
                  <a:schemeClr val="tx1"/>
                </a:solidFill>
              </a:endParaRPr>
            </a:p>
          </p:txBody>
        </p:sp>
      </p:grpSp>
      <p:sp>
        <p:nvSpPr>
          <p:cNvPr id="11" name="TextBox 10"/>
          <p:cNvSpPr txBox="1"/>
          <p:nvPr/>
        </p:nvSpPr>
        <p:spPr>
          <a:xfrm>
            <a:off x="3886200" y="609600"/>
            <a:ext cx="4572000" cy="1295399"/>
          </a:xfrm>
          <a:prstGeom prst="rect">
            <a:avLst/>
          </a:prstGeom>
          <a:noFill/>
        </p:spPr>
        <p:txBody>
          <a:bodyPr wrap="square" rtlCol="0" anchor="ctr">
            <a:noAutofit/>
          </a:bodyPr>
          <a:lstStyle/>
          <a:p>
            <a:pPr marL="285750" indent="-285750">
              <a:lnSpc>
                <a:spcPct val="150000"/>
              </a:lnSpc>
              <a:buFont typeface="Arial" pitchFamily="34" charset="0"/>
              <a:buChar char="•"/>
            </a:pPr>
            <a:r>
              <a:rPr lang="en-US" dirty="0" smtClean="0"/>
              <a:t>Dedicated machine for crawling the web</a:t>
            </a:r>
          </a:p>
          <a:p>
            <a:pPr marL="285750" indent="-285750">
              <a:lnSpc>
                <a:spcPct val="150000"/>
              </a:lnSpc>
              <a:buFont typeface="Arial" pitchFamily="34" charset="0"/>
              <a:buChar char="•"/>
            </a:pPr>
            <a:r>
              <a:rPr lang="en-US" dirty="0" smtClean="0"/>
              <a:t>Clone of the Bing malware crawler</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32</a:t>
            </a:fld>
            <a:endParaRPr lang="en-US" dirty="0" smtClean="0"/>
          </a:p>
        </p:txBody>
      </p:sp>
      <p:grpSp>
        <p:nvGrpSpPr>
          <p:cNvPr id="7" name="Group 6"/>
          <p:cNvGrpSpPr/>
          <p:nvPr/>
        </p:nvGrpSpPr>
        <p:grpSpPr>
          <a:xfrm>
            <a:off x="1071562" y="3657600"/>
            <a:ext cx="6924675" cy="2743200"/>
            <a:chOff x="1071562" y="3657600"/>
            <a:chExt cx="6924675" cy="2743200"/>
          </a:xfrm>
        </p:grpSpPr>
        <p:graphicFrame>
          <p:nvGraphicFramePr>
            <p:cNvPr id="31" name="Chart 30"/>
            <p:cNvGraphicFramePr>
              <a:graphicFrameLocks/>
            </p:cNvGraphicFramePr>
            <p:nvPr>
              <p:extLst>
                <p:ext uri="{D42A27DB-BD31-4B8C-83A1-F6EECF244321}">
                  <p14:modId xmlns:p14="http://schemas.microsoft.com/office/powerpoint/2010/main" val="686724850"/>
                </p:ext>
              </p:extLst>
            </p:nvPr>
          </p:nvGraphicFramePr>
          <p:xfrm>
            <a:off x="1071562" y="3657600"/>
            <a:ext cx="6924675" cy="2743200"/>
          </p:xfrm>
          <a:graphic>
            <a:graphicData uri="http://schemas.openxmlformats.org/drawingml/2006/chart">
              <c:chart xmlns:c="http://schemas.openxmlformats.org/drawingml/2006/chart" xmlns:r="http://schemas.openxmlformats.org/officeDocument/2006/relationships" r:id="rId7"/>
            </a:graphicData>
          </a:graphic>
        </p:graphicFrame>
        <p:grpSp>
          <p:nvGrpSpPr>
            <p:cNvPr id="5" name="Group 4"/>
            <p:cNvGrpSpPr/>
            <p:nvPr/>
          </p:nvGrpSpPr>
          <p:grpSpPr>
            <a:xfrm>
              <a:off x="2410247" y="4191000"/>
              <a:ext cx="1506145" cy="1765540"/>
              <a:chOff x="2410247" y="4191000"/>
              <a:chExt cx="1506145" cy="1765540"/>
            </a:xfrm>
          </p:grpSpPr>
          <p:sp>
            <p:nvSpPr>
              <p:cNvPr id="3" name="Diagonal Stripe 2"/>
              <p:cNvSpPr/>
              <p:nvPr/>
            </p:nvSpPr>
            <p:spPr>
              <a:xfrm>
                <a:off x="2683834" y="4267200"/>
                <a:ext cx="897565" cy="1600200"/>
              </a:xfrm>
              <a:prstGeom prst="diagStripe">
                <a:avLst>
                  <a:gd name="adj" fmla="val 89526"/>
                </a:avLst>
              </a:prstGeom>
              <a:solidFill>
                <a:schemeClr val="bg1">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2410247" y="5562600"/>
                <a:ext cx="914400" cy="3939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p:cNvSpPr/>
              <p:nvPr/>
            </p:nvSpPr>
            <p:spPr>
              <a:xfrm>
                <a:off x="3001992" y="4191000"/>
                <a:ext cx="914400" cy="4830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 name="TextBox 5"/>
            <p:cNvSpPr txBox="1"/>
            <p:nvPr/>
          </p:nvSpPr>
          <p:spPr>
            <a:xfrm>
              <a:off x="3397029" y="5006799"/>
              <a:ext cx="717771" cy="261610"/>
            </a:xfrm>
            <a:prstGeom prst="rect">
              <a:avLst/>
            </a:prstGeom>
            <a:noFill/>
          </p:spPr>
          <p:txBody>
            <a:bodyPr wrap="square" rtlCol="0">
              <a:spAutoFit/>
            </a:bodyPr>
            <a:lstStyle/>
            <a:p>
              <a:r>
                <a:rPr lang="en-US" sz="1050" dirty="0" smtClean="0"/>
                <a:t>2758</a:t>
              </a:r>
              <a:endParaRPr lang="en-US" sz="1050" dirty="0"/>
            </a:p>
          </p:txBody>
        </p:sp>
        <p:sp>
          <p:nvSpPr>
            <p:cNvPr id="35" name="TextBox 34"/>
            <p:cNvSpPr txBox="1"/>
            <p:nvPr/>
          </p:nvSpPr>
          <p:spPr>
            <a:xfrm>
              <a:off x="2744219" y="6136733"/>
              <a:ext cx="5164766" cy="220935"/>
            </a:xfrm>
            <a:prstGeom prst="rect">
              <a:avLst/>
            </a:prstGeom>
            <a:solidFill>
              <a:schemeClr val="bg1">
                <a:lumMod val="85000"/>
              </a:schemeClr>
            </a:solidFill>
          </p:spPr>
          <p:txBody>
            <a:bodyPr wrap="none" lIns="0" tIns="0" rIns="0" bIns="0" rtlCol="0">
              <a:noAutofit/>
            </a:bodyPr>
            <a:lstStyle/>
            <a:p>
              <a:r>
                <a:rPr lang="en-US" sz="1200" dirty="0" smtClean="0"/>
                <a:t>2600                    2700                   3000                  3100                   3200                 3300</a:t>
              </a:r>
              <a:endParaRPr lang="en-US" sz="1200" dirty="0"/>
            </a:p>
          </p:txBody>
        </p:sp>
      </p:grpSp>
    </p:spTree>
    <p:extLst>
      <p:ext uri="{BB962C8B-B14F-4D97-AF65-F5344CB8AC3E}">
        <p14:creationId xmlns:p14="http://schemas.microsoft.com/office/powerpoint/2010/main" val="38683501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588335" y="574157"/>
            <a:ext cx="7848600" cy="1295400"/>
            <a:chOff x="609600" y="4876800"/>
            <a:chExt cx="7848600" cy="1295400"/>
          </a:xfrm>
        </p:grpSpPr>
        <p:grpSp>
          <p:nvGrpSpPr>
            <p:cNvPr id="32" name="Group 31"/>
            <p:cNvGrpSpPr/>
            <p:nvPr/>
          </p:nvGrpSpPr>
          <p:grpSpPr>
            <a:xfrm>
              <a:off x="609600" y="4876800"/>
              <a:ext cx="7848600" cy="1295400"/>
              <a:chOff x="609600" y="5132867"/>
              <a:chExt cx="7848600" cy="1295400"/>
            </a:xfrm>
          </p:grpSpPr>
          <p:grpSp>
            <p:nvGrpSpPr>
              <p:cNvPr id="34" name="Group 33"/>
              <p:cNvGrpSpPr/>
              <p:nvPr/>
            </p:nvGrpSpPr>
            <p:grpSpPr>
              <a:xfrm>
                <a:off x="609600" y="5132867"/>
                <a:ext cx="7848600" cy="1295400"/>
                <a:chOff x="609600" y="1981200"/>
                <a:chExt cx="7848600" cy="1295400"/>
              </a:xfrm>
            </p:grpSpPr>
            <p:sp>
              <p:nvSpPr>
                <p:cNvPr id="36" name="Rounded Rectangle 35"/>
                <p:cNvSpPr/>
                <p:nvPr/>
              </p:nvSpPr>
              <p:spPr>
                <a:xfrm>
                  <a:off x="609600" y="1981200"/>
                  <a:ext cx="7848600" cy="1295400"/>
                </a:xfrm>
                <a:prstGeom prst="roundRect">
                  <a:avLst>
                    <a:gd name="adj" fmla="val 10101"/>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cxnSp>
              <p:nvCxnSpPr>
                <p:cNvPr id="37" name="Straight Connector 36"/>
                <p:cNvCxnSpPr/>
                <p:nvPr/>
              </p:nvCxnSpPr>
              <p:spPr>
                <a:xfrm>
                  <a:off x="2133600" y="1981200"/>
                  <a:ext cx="0" cy="12954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pic>
            <p:nvPicPr>
              <p:cNvPr id="35" name="Picture 8" descr="http://www.fyrepel.com/Images/measure_block.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0000" y1="82674" x2="30000" y2="82674"/>
                            <a14:foregroundMark x1="17636" y1="84557" x2="17636" y2="84557"/>
                            <a14:foregroundMark x1="43273" y1="75706" x2="43273" y2="75706"/>
                            <a14:foregroundMark x1="84909" y1="42373" x2="84909" y2="42373"/>
                            <a14:foregroundMark x1="87818" y1="29567" x2="87818" y2="29567"/>
                            <a14:foregroundMark x1="87818" y1="23540" x2="87818" y2="23540"/>
                            <a14:foregroundMark x1="14727" y1="76648" x2="14727" y2="76648"/>
                            <a14:foregroundMark x1="89091" y1="33898" x2="89091" y2="33898"/>
                            <a14:foregroundMark x1="86727" y1="32392" x2="86727" y2="32392"/>
                            <a14:foregroundMark x1="88727" y1="26742" x2="88727" y2="26742"/>
                            <a14:foregroundMark x1="88364" y1="20339" x2="88364" y2="20339"/>
                            <a14:foregroundMark x1="90182" y1="23540" x2="90182" y2="23540"/>
                            <a14:foregroundMark x1="88364" y1="18644" x2="88364" y2="18644"/>
                          </a14:backgroundRemoval>
                        </a14:imgEffect>
                      </a14:imgLayer>
                    </a14:imgProps>
                  </a:ext>
                  <a:ext uri="{28A0092B-C50C-407E-A947-70E740481C1C}">
                    <a14:useLocalDpi xmlns:a14="http://schemas.microsoft.com/office/drawing/2010/main" val="0"/>
                  </a:ext>
                </a:extLst>
              </a:blip>
              <a:srcRect/>
              <a:stretch>
                <a:fillRect/>
              </a:stretch>
            </p:blipFill>
            <p:spPr bwMode="auto">
              <a:xfrm>
                <a:off x="786535" y="5240023"/>
                <a:ext cx="1119771" cy="1081088"/>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Rounded Rectangle 32"/>
            <p:cNvSpPr/>
            <p:nvPr/>
          </p:nvSpPr>
          <p:spPr>
            <a:xfrm>
              <a:off x="2167270" y="4983956"/>
              <a:ext cx="1414130" cy="320040"/>
            </a:xfrm>
            <a:prstGeom prst="roundRect">
              <a:avLst/>
            </a:prstGeom>
            <a:solidFill>
              <a:schemeClr val="bg1">
                <a:lumMod val="95000"/>
              </a:schemeClr>
            </a:solidFill>
            <a:ln w="127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Overhead</a:t>
              </a:r>
              <a:endParaRPr lang="en-US" sz="2000" dirty="0">
                <a:solidFill>
                  <a:schemeClr val="tx1"/>
                </a:solidFill>
              </a:endParaRPr>
            </a:p>
          </p:txBody>
        </p:sp>
      </p:grpSp>
      <p:grpSp>
        <p:nvGrpSpPr>
          <p:cNvPr id="23" name="Group 22"/>
          <p:cNvGrpSpPr/>
          <p:nvPr/>
        </p:nvGrpSpPr>
        <p:grpSpPr>
          <a:xfrm>
            <a:off x="588335" y="2106000"/>
            <a:ext cx="7848600" cy="1299727"/>
            <a:chOff x="609600" y="2106000"/>
            <a:chExt cx="7848600" cy="1299727"/>
          </a:xfrm>
        </p:grpSpPr>
        <p:grpSp>
          <p:nvGrpSpPr>
            <p:cNvPr id="18" name="Group 17"/>
            <p:cNvGrpSpPr/>
            <p:nvPr/>
          </p:nvGrpSpPr>
          <p:grpSpPr>
            <a:xfrm>
              <a:off x="609600" y="2110327"/>
              <a:ext cx="7848600" cy="1295400"/>
              <a:chOff x="609600" y="1981200"/>
              <a:chExt cx="7848600" cy="1295400"/>
            </a:xfrm>
          </p:grpSpPr>
          <p:sp>
            <p:nvSpPr>
              <p:cNvPr id="19" name="Rounded Rectangle 18"/>
              <p:cNvSpPr/>
              <p:nvPr/>
            </p:nvSpPr>
            <p:spPr>
              <a:xfrm>
                <a:off x="609600" y="1981200"/>
                <a:ext cx="7848600" cy="1295400"/>
              </a:xfrm>
              <a:prstGeom prst="roundRect">
                <a:avLst>
                  <a:gd name="adj" fmla="val 10101"/>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cxnSp>
            <p:nvCxnSpPr>
              <p:cNvPr id="20" name="Straight Connector 19"/>
              <p:cNvCxnSpPr/>
              <p:nvPr/>
            </p:nvCxnSpPr>
            <p:spPr>
              <a:xfrm>
                <a:off x="2133600" y="1981200"/>
                <a:ext cx="0" cy="12954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2286000" y="2106000"/>
              <a:ext cx="6172200" cy="1295399"/>
            </a:xfrm>
            <a:prstGeom prst="rect">
              <a:avLst/>
            </a:prstGeom>
            <a:noFill/>
          </p:spPr>
          <p:txBody>
            <a:bodyPr wrap="square" rtlCol="0" anchor="ctr">
              <a:noAutofit/>
            </a:bodyPr>
            <a:lstStyle/>
            <a:p>
              <a:pPr marL="285750" indent="-285750">
                <a:lnSpc>
                  <a:spcPct val="150000"/>
                </a:lnSpc>
                <a:buFont typeface="Arial" pitchFamily="34" charset="0"/>
                <a:buChar char="•"/>
              </a:pPr>
              <a:r>
                <a:rPr lang="en-US" sz="2000" dirty="0" smtClean="0"/>
                <a:t>500 randomly selected URLs crawled by Bing</a:t>
              </a:r>
            </a:p>
            <a:p>
              <a:pPr marL="285750" indent="-285750">
                <a:lnSpc>
                  <a:spcPct val="150000"/>
                </a:lnSpc>
                <a:buFont typeface="Arial" pitchFamily="34" charset="0"/>
                <a:buChar char="•"/>
              </a:pPr>
              <a:r>
                <a:rPr lang="en-US" sz="2000" dirty="0" smtClean="0"/>
                <a:t>Slightly biased towards malicious sites (pre-filtering)</a:t>
              </a:r>
            </a:p>
          </p:txBody>
        </p:sp>
        <p:pic>
          <p:nvPicPr>
            <p:cNvPr id="22" name="Picture 2" descr="http://www.psdgraphics.com/file/silver-database-icon.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930" b="96094" l="10000" r="90000">
                          <a14:backgroundMark x1="31563" y1="85938" x2="31563" y2="85938"/>
                          <a14:backgroundMark x1="37031" y1="87305" x2="37031" y2="87305"/>
                          <a14:backgroundMark x1="50625" y1="88672" x2="50625" y2="88672"/>
                          <a14:backgroundMark x1="51719" y1="87988" x2="51719" y2="87988"/>
                        </a14:backgroundRemoval>
                      </a14:imgEffect>
                    </a14:imgLayer>
                  </a14:imgProps>
                </a:ext>
                <a:ext uri="{28A0092B-C50C-407E-A947-70E740481C1C}">
                  <a14:useLocalDpi xmlns:a14="http://schemas.microsoft.com/office/drawing/2010/main" val="0"/>
                </a:ext>
              </a:extLst>
            </a:blip>
            <a:srcRect/>
            <a:stretch>
              <a:fillRect/>
            </a:stretch>
          </p:blipFill>
          <p:spPr bwMode="auto">
            <a:xfrm>
              <a:off x="710046" y="2244599"/>
              <a:ext cx="1272749" cy="1018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p:cNvGrpSpPr/>
          <p:nvPr/>
        </p:nvGrpSpPr>
        <p:grpSpPr>
          <a:xfrm>
            <a:off x="588335" y="3810000"/>
            <a:ext cx="7848600" cy="2057400"/>
            <a:chOff x="609600" y="1981200"/>
            <a:chExt cx="7848600" cy="1295400"/>
          </a:xfrm>
        </p:grpSpPr>
        <p:sp>
          <p:nvSpPr>
            <p:cNvPr id="42" name="Rounded Rectangle 41"/>
            <p:cNvSpPr/>
            <p:nvPr/>
          </p:nvSpPr>
          <p:spPr>
            <a:xfrm>
              <a:off x="609600" y="1981200"/>
              <a:ext cx="7848600" cy="1295400"/>
            </a:xfrm>
            <a:prstGeom prst="roundRect">
              <a:avLst>
                <a:gd name="adj" fmla="val 10101"/>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cxnSp>
          <p:nvCxnSpPr>
            <p:cNvPr id="43" name="Straight Connector 42"/>
            <p:cNvCxnSpPr>
              <a:stCxn id="42" idx="0"/>
              <a:endCxn id="42" idx="2"/>
            </p:cNvCxnSpPr>
            <p:nvPr/>
          </p:nvCxnSpPr>
          <p:spPr>
            <a:xfrm>
              <a:off x="4533900" y="1981200"/>
              <a:ext cx="0" cy="12954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4569342" y="3810000"/>
            <a:ext cx="3924300" cy="2057400"/>
          </a:xfrm>
          <a:prstGeom prst="rect">
            <a:avLst/>
          </a:prstGeom>
          <a:noFill/>
        </p:spPr>
        <p:txBody>
          <a:bodyPr wrap="square" lIns="457200" tIns="91440" rIns="274320" bIns="0" rtlCol="0" anchor="t">
            <a:noAutofit/>
          </a:bodyPr>
          <a:lstStyle/>
          <a:p>
            <a:pPr algn="ctr">
              <a:lnSpc>
                <a:spcPct val="150000"/>
              </a:lnSpc>
            </a:pPr>
            <a:r>
              <a:rPr lang="en-US" sz="2400" b="1" dirty="0" smtClean="0"/>
              <a:t>Memory Overhead</a:t>
            </a:r>
            <a:endParaRPr lang="en-US" sz="2400" b="1" dirty="0"/>
          </a:p>
          <a:p>
            <a:pPr>
              <a:lnSpc>
                <a:spcPct val="150000"/>
              </a:lnSpc>
            </a:pPr>
            <a:endParaRPr lang="en-US" dirty="0"/>
          </a:p>
          <a:p>
            <a:pPr>
              <a:lnSpc>
                <a:spcPct val="150000"/>
              </a:lnSpc>
            </a:pPr>
            <a:r>
              <a:rPr lang="en-US" dirty="0" smtClean="0"/>
              <a:t>Median:</a:t>
            </a:r>
            <a:r>
              <a:rPr lang="en-US" dirty="0"/>
              <a:t>		</a:t>
            </a:r>
            <a:r>
              <a:rPr lang="en-US" dirty="0" smtClean="0"/>
              <a:t>0.6%</a:t>
            </a:r>
            <a:endParaRPr lang="en-US" dirty="0"/>
          </a:p>
          <a:p>
            <a:pPr>
              <a:lnSpc>
                <a:spcPct val="150000"/>
              </a:lnSpc>
            </a:pPr>
            <a:r>
              <a:rPr lang="en-US" dirty="0"/>
              <a:t>80</a:t>
            </a:r>
            <a:r>
              <a:rPr lang="en-US" baseline="30000" dirty="0"/>
              <a:t>th</a:t>
            </a:r>
            <a:r>
              <a:rPr lang="en-US" dirty="0"/>
              <a:t> Percentile:	</a:t>
            </a:r>
            <a:r>
              <a:rPr lang="en-US" dirty="0" smtClean="0"/>
              <a:t>1.4%</a:t>
            </a:r>
            <a:endParaRPr lang="en-US" dirty="0"/>
          </a:p>
        </p:txBody>
      </p:sp>
      <p:sp>
        <p:nvSpPr>
          <p:cNvPr id="44" name="TextBox 43"/>
          <p:cNvSpPr txBox="1"/>
          <p:nvPr/>
        </p:nvSpPr>
        <p:spPr>
          <a:xfrm>
            <a:off x="645042" y="3810000"/>
            <a:ext cx="3924300" cy="2057400"/>
          </a:xfrm>
          <a:prstGeom prst="rect">
            <a:avLst/>
          </a:prstGeom>
          <a:noFill/>
        </p:spPr>
        <p:txBody>
          <a:bodyPr wrap="square" lIns="457200" tIns="91440" rIns="274320" bIns="0" rtlCol="0" anchor="t">
            <a:noAutofit/>
          </a:bodyPr>
          <a:lstStyle/>
          <a:p>
            <a:pPr algn="ctr">
              <a:lnSpc>
                <a:spcPct val="150000"/>
              </a:lnSpc>
            </a:pPr>
            <a:r>
              <a:rPr lang="en-US" sz="2400" b="1" dirty="0" smtClean="0"/>
              <a:t>Runtime Overhead</a:t>
            </a:r>
          </a:p>
          <a:p>
            <a:pPr>
              <a:lnSpc>
                <a:spcPct val="150000"/>
              </a:lnSpc>
            </a:pPr>
            <a:endParaRPr lang="en-US" dirty="0"/>
          </a:p>
          <a:p>
            <a:pPr>
              <a:lnSpc>
                <a:spcPct val="150000"/>
              </a:lnSpc>
            </a:pPr>
            <a:r>
              <a:rPr lang="en-US" dirty="0" smtClean="0"/>
              <a:t>Median:</a:t>
            </a:r>
            <a:r>
              <a:rPr lang="en-US" dirty="0"/>
              <a:t>		</a:t>
            </a:r>
            <a:r>
              <a:rPr lang="en-US" dirty="0" smtClean="0"/>
              <a:t>0.0%</a:t>
            </a:r>
            <a:endParaRPr lang="en-US" dirty="0"/>
          </a:p>
          <a:p>
            <a:pPr>
              <a:lnSpc>
                <a:spcPct val="150000"/>
              </a:lnSpc>
            </a:pPr>
            <a:r>
              <a:rPr lang="en-US" dirty="0" smtClean="0"/>
              <a:t>80</a:t>
            </a:r>
            <a:r>
              <a:rPr lang="en-US" baseline="30000" dirty="0" smtClean="0"/>
              <a:t>th</a:t>
            </a:r>
            <a:r>
              <a:rPr lang="en-US" dirty="0" smtClean="0"/>
              <a:t> Percentile:</a:t>
            </a:r>
            <a:r>
              <a:rPr lang="en-US" dirty="0"/>
              <a:t>	</a:t>
            </a:r>
            <a:r>
              <a:rPr lang="en-US" dirty="0" smtClean="0"/>
              <a:t>1.1%</a:t>
            </a:r>
            <a:endParaRPr lang="en-US" dirty="0"/>
          </a:p>
        </p:txBody>
      </p:sp>
      <p:sp>
        <p:nvSpPr>
          <p:cNvPr id="46" name="TextBox 45"/>
          <p:cNvSpPr txBox="1"/>
          <p:nvPr/>
        </p:nvSpPr>
        <p:spPr>
          <a:xfrm>
            <a:off x="3869365" y="574158"/>
            <a:ext cx="4572000" cy="1295399"/>
          </a:xfrm>
          <a:prstGeom prst="rect">
            <a:avLst/>
          </a:prstGeom>
          <a:noFill/>
        </p:spPr>
        <p:txBody>
          <a:bodyPr wrap="square" rtlCol="0" anchor="ctr">
            <a:noAutofit/>
          </a:bodyPr>
          <a:lstStyle/>
          <a:p>
            <a:pPr marL="285750" indent="-285750">
              <a:buFont typeface="Arial" pitchFamily="34" charset="0"/>
              <a:buChar char="•"/>
            </a:pPr>
            <a:r>
              <a:rPr lang="en-US" dirty="0"/>
              <a:t>Average numbers of 3 repeated runs per </a:t>
            </a:r>
            <a:r>
              <a:rPr lang="en-US" dirty="0" smtClean="0"/>
              <a:t>configuration</a:t>
            </a:r>
          </a:p>
          <a:p>
            <a:pPr marL="285750" indent="-285750">
              <a:lnSpc>
                <a:spcPct val="150000"/>
              </a:lnSpc>
              <a:buFont typeface="Arial" pitchFamily="34" charset="0"/>
              <a:buChar char="•"/>
            </a:pPr>
            <a:r>
              <a:rPr lang="en-US" dirty="0"/>
              <a:t>Base runs (cookie setup</a:t>
            </a:r>
            <a:r>
              <a:rPr lang="en-US" dirty="0" smtClean="0"/>
              <a:t>)</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33</a:t>
            </a:fld>
            <a:endParaRPr lang="en-US" dirty="0" smtClean="0"/>
          </a:p>
        </p:txBody>
      </p:sp>
    </p:spTree>
    <p:extLst>
      <p:ext uri="{BB962C8B-B14F-4D97-AF65-F5344CB8AC3E}">
        <p14:creationId xmlns:p14="http://schemas.microsoft.com/office/powerpoint/2010/main" val="225744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nodeType="withEffect">
                                  <p:stCondLst>
                                    <p:cond delay="0"/>
                                  </p:stCondLst>
                                  <p:childTnLst>
                                    <p:set>
                                      <p:cBhvr>
                                        <p:cTn id="14" dur="1" fill="hold">
                                          <p:stCondLst>
                                            <p:cond delay="0"/>
                                          </p:stCondLst>
                                        </p:cTn>
                                        <p:tgtEl>
                                          <p:spTgt spid="44">
                                            <p:txEl>
                                              <p:pRg st="0" end="0"/>
                                            </p:txEl>
                                          </p:spTgt>
                                        </p:tgtEl>
                                        <p:attrNameLst>
                                          <p:attrName>style.visibility</p:attrName>
                                        </p:attrNameLst>
                                      </p:cBhvr>
                                      <p:to>
                                        <p:strVal val="visible"/>
                                      </p:to>
                                    </p:set>
                                    <p:animEffect transition="in" filter="fade">
                                      <p:cBhvr>
                                        <p:cTn id="15" dur="500"/>
                                        <p:tgtEl>
                                          <p:spTgt spid="4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0">
                                            <p:txEl>
                                              <p:pRg st="0" end="0"/>
                                            </p:txEl>
                                          </p:spTgt>
                                        </p:tgtEl>
                                        <p:attrNameLst>
                                          <p:attrName>style.visibility</p:attrName>
                                        </p:attrNameLst>
                                      </p:cBhvr>
                                      <p:to>
                                        <p:strVal val="visible"/>
                                      </p:to>
                                    </p:set>
                                    <p:animEffect transition="in" filter="fade">
                                      <p:cBhvr>
                                        <p:cTn id="18" dur="500"/>
                                        <p:tgtEl>
                                          <p:spTgt spid="40">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4">
                                            <p:txEl>
                                              <p:pRg st="2" end="2"/>
                                            </p:txEl>
                                          </p:spTgt>
                                        </p:tgtEl>
                                        <p:attrNameLst>
                                          <p:attrName>style.visibility</p:attrName>
                                        </p:attrNameLst>
                                      </p:cBhvr>
                                      <p:to>
                                        <p:strVal val="visible"/>
                                      </p:to>
                                    </p:set>
                                    <p:animEffect transition="in" filter="fade">
                                      <p:cBhvr>
                                        <p:cTn id="21" dur="500"/>
                                        <p:tgtEl>
                                          <p:spTgt spid="44">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4">
                                            <p:txEl>
                                              <p:pRg st="3" end="3"/>
                                            </p:txEl>
                                          </p:spTgt>
                                        </p:tgtEl>
                                        <p:attrNameLst>
                                          <p:attrName>style.visibility</p:attrName>
                                        </p:attrNameLst>
                                      </p:cBhvr>
                                      <p:to>
                                        <p:strVal val="visible"/>
                                      </p:to>
                                    </p:set>
                                    <p:animEffect transition="in" filter="fade">
                                      <p:cBhvr>
                                        <p:cTn id="24" dur="500"/>
                                        <p:tgtEl>
                                          <p:spTgt spid="44">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0">
                                            <p:txEl>
                                              <p:pRg st="2" end="2"/>
                                            </p:txEl>
                                          </p:spTgt>
                                        </p:tgtEl>
                                        <p:attrNameLst>
                                          <p:attrName>style.visibility</p:attrName>
                                        </p:attrNameLst>
                                      </p:cBhvr>
                                      <p:to>
                                        <p:strVal val="visible"/>
                                      </p:to>
                                    </p:set>
                                    <p:animEffect transition="in" filter="fade">
                                      <p:cBhvr>
                                        <p:cTn id="27" dur="500"/>
                                        <p:tgtEl>
                                          <p:spTgt spid="40">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0">
                                            <p:txEl>
                                              <p:pRg st="3" end="3"/>
                                            </p:txEl>
                                          </p:spTgt>
                                        </p:tgtEl>
                                        <p:attrNameLst>
                                          <p:attrName>style.visibility</p:attrName>
                                        </p:attrNameLst>
                                      </p:cBhvr>
                                      <p:to>
                                        <p:strVal val="visible"/>
                                      </p:to>
                                    </p:set>
                                    <p:animEffect transition="in" filter="fade">
                                      <p:cBhvr>
                                        <p:cTn id="30" dur="500"/>
                                        <p:tgtEl>
                                          <p:spTgt spid="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Overhead Numbers</a:t>
            </a:r>
            <a:endParaRPr lang="en-US" b="1" dirty="0"/>
          </a:p>
        </p:txBody>
      </p:sp>
      <p:sp>
        <p:nvSpPr>
          <p:cNvPr id="5" name="Content Placeholder 4"/>
          <p:cNvSpPr>
            <a:spLocks noGrp="1"/>
          </p:cNvSpPr>
          <p:nvPr>
            <p:ph idx="1"/>
          </p:nvPr>
        </p:nvSpPr>
        <p:spPr/>
        <p:txBody>
          <a:bodyPr/>
          <a:lstStyle/>
          <a:p>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616065472"/>
              </p:ext>
            </p:extLst>
          </p:nvPr>
        </p:nvGraphicFramePr>
        <p:xfrm>
          <a:off x="157162" y="1143000"/>
          <a:ext cx="8829675" cy="522684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905000" y="6172200"/>
            <a:ext cx="710451" cy="584775"/>
          </a:xfrm>
          <a:prstGeom prst="rect">
            <a:avLst/>
          </a:prstGeom>
          <a:noFill/>
        </p:spPr>
        <p:txBody>
          <a:bodyPr wrap="none" rtlCol="0">
            <a:spAutoFit/>
          </a:bodyPr>
          <a:lstStyle/>
          <a:p>
            <a:r>
              <a:rPr lang="en-US" sz="3200" b="1" dirty="0" smtClean="0"/>
              <a:t>1.0</a:t>
            </a:r>
            <a:endParaRPr lang="en-US" sz="3200" b="1" dirty="0"/>
          </a:p>
        </p:txBody>
      </p:sp>
    </p:spTree>
    <p:extLst>
      <p:ext uri="{BB962C8B-B14F-4D97-AF65-F5344CB8AC3E}">
        <p14:creationId xmlns:p14="http://schemas.microsoft.com/office/powerpoint/2010/main" val="8286097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85800" y="1714500"/>
            <a:ext cx="7620000" cy="800100"/>
          </a:xfrm>
          <a:prstGeom prst="roundRect">
            <a:avLst>
              <a:gd name="adj" fmla="val 6295"/>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For most sites, virtually no overhead</a:t>
            </a:r>
            <a:endParaRPr lang="en-US" sz="2800" dirty="0"/>
          </a:p>
        </p:txBody>
      </p:sp>
      <p:sp>
        <p:nvSpPr>
          <p:cNvPr id="2" name="Title 1"/>
          <p:cNvSpPr>
            <a:spLocks noGrp="1"/>
          </p:cNvSpPr>
          <p:nvPr>
            <p:ph type="title"/>
          </p:nvPr>
        </p:nvSpPr>
        <p:spPr/>
        <p:txBody>
          <a:bodyPr>
            <a:normAutofit/>
          </a:bodyPr>
          <a:lstStyle/>
          <a:p>
            <a:r>
              <a:rPr lang="en-US" sz="4800" dirty="0" smtClean="0"/>
              <a:t>Take Away</a:t>
            </a:r>
            <a:endParaRPr lang="en-US" sz="4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dirty="0" smtClean="0"/>
          </a:p>
        </p:txBody>
      </p:sp>
      <p:sp>
        <p:nvSpPr>
          <p:cNvPr id="10" name="Rounded Rectangle 9"/>
          <p:cNvSpPr/>
          <p:nvPr/>
        </p:nvSpPr>
        <p:spPr>
          <a:xfrm>
            <a:off x="685800" y="2724150"/>
            <a:ext cx="3733800" cy="2438400"/>
          </a:xfrm>
          <a:prstGeom prst="roundRect">
            <a:avLst>
              <a:gd name="adj" fmla="val 6295"/>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Tremendous impact</a:t>
            </a:r>
          </a:p>
          <a:p>
            <a:pPr algn="ctr"/>
            <a:r>
              <a:rPr lang="en-US" sz="2800" dirty="0" smtClean="0"/>
              <a:t>on runtime detector due to increased</a:t>
            </a:r>
          </a:p>
          <a:p>
            <a:pPr algn="ctr"/>
            <a:r>
              <a:rPr lang="en-US" sz="2800" dirty="0" smtClean="0"/>
              <a:t>path coverage</a:t>
            </a:r>
            <a:endParaRPr lang="en-US" sz="2800" dirty="0"/>
          </a:p>
        </p:txBody>
      </p:sp>
      <p:sp>
        <p:nvSpPr>
          <p:cNvPr id="11" name="Rounded Rectangle 10"/>
          <p:cNvSpPr/>
          <p:nvPr/>
        </p:nvSpPr>
        <p:spPr>
          <a:xfrm>
            <a:off x="4572000" y="2724150"/>
            <a:ext cx="3733800" cy="1028700"/>
          </a:xfrm>
          <a:prstGeom prst="roundRect">
            <a:avLst>
              <a:gd name="adj" fmla="val 6295"/>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Visible impact on</a:t>
            </a:r>
          </a:p>
          <a:p>
            <a:pPr algn="ctr"/>
            <a:r>
              <a:rPr lang="en-US" sz="2800" dirty="0" smtClean="0"/>
              <a:t>static detector</a:t>
            </a:r>
            <a:endParaRPr lang="en-US" sz="2800" dirty="0"/>
          </a:p>
        </p:txBody>
      </p:sp>
      <p:sp>
        <p:nvSpPr>
          <p:cNvPr id="14" name="Rounded Rectangle 13"/>
          <p:cNvSpPr/>
          <p:nvPr/>
        </p:nvSpPr>
        <p:spPr>
          <a:xfrm>
            <a:off x="4572000" y="3905250"/>
            <a:ext cx="3733800" cy="1257300"/>
          </a:xfrm>
          <a:prstGeom prst="roundRect">
            <a:avLst>
              <a:gd name="adj" fmla="val 6295"/>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More important with growing trend to obfuscation</a:t>
            </a:r>
            <a:endParaRPr lang="en-US" sz="2800" dirty="0"/>
          </a:p>
        </p:txBody>
      </p:sp>
      <p:sp>
        <p:nvSpPr>
          <p:cNvPr id="15" name="Rounded Rectangle 14"/>
          <p:cNvSpPr/>
          <p:nvPr/>
        </p:nvSpPr>
        <p:spPr>
          <a:xfrm>
            <a:off x="685800" y="5372100"/>
            <a:ext cx="7620000" cy="952500"/>
          </a:xfrm>
          <a:prstGeom prst="roundRect">
            <a:avLst>
              <a:gd name="adj" fmla="val 6295"/>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Also improves other existing tools: </a:t>
            </a:r>
            <a:r>
              <a:rPr lang="en-US" sz="2800" dirty="0"/>
              <a:t>Exposes </a:t>
            </a:r>
            <a:r>
              <a:rPr lang="en-US" sz="2800" dirty="0" smtClean="0"/>
              <a:t>detectors </a:t>
            </a:r>
            <a:r>
              <a:rPr lang="en-US" sz="2800" dirty="0"/>
              <a:t>to </a:t>
            </a:r>
            <a:r>
              <a:rPr lang="en-US" sz="2800" dirty="0" smtClean="0"/>
              <a:t>additional site content</a:t>
            </a:r>
            <a:endParaRPr lang="en-US" sz="2800" dirty="0"/>
          </a:p>
        </p:txBody>
      </p:sp>
    </p:spTree>
    <p:extLst>
      <p:ext uri="{BB962C8B-B14F-4D97-AF65-F5344CB8AC3E}">
        <p14:creationId xmlns:p14="http://schemas.microsoft.com/office/powerpoint/2010/main" val="62726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609600" y="2110326"/>
            <a:ext cx="7848600" cy="4519073"/>
          </a:xfrm>
          <a:prstGeom prst="roundRect">
            <a:avLst>
              <a:gd name="adj" fmla="val 4219"/>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1" name="TextBox 20"/>
          <p:cNvSpPr txBox="1"/>
          <p:nvPr/>
        </p:nvSpPr>
        <p:spPr>
          <a:xfrm>
            <a:off x="685800" y="2106001"/>
            <a:ext cx="7772400" cy="4523399"/>
          </a:xfrm>
          <a:prstGeom prst="rect">
            <a:avLst/>
          </a:prstGeom>
          <a:noFill/>
        </p:spPr>
        <p:txBody>
          <a:bodyPr wrap="none" tIns="182880" rtlCol="0" anchor="t" anchorCtr="0">
            <a:noAutofit/>
          </a:bodyPr>
          <a:lstStyle/>
          <a:p>
            <a:r>
              <a:rPr lang="en-US" sz="1400" b="1" dirty="0">
                <a:latin typeface="Courier New" pitchFamily="49" charset="0"/>
                <a:cs typeface="Courier New" pitchFamily="49" charset="0"/>
              </a:rPr>
              <a:t>if</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navigator.userAgent.toLowerCase</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indexOf</a:t>
            </a:r>
            <a:r>
              <a:rPr lang="en-US" sz="1400" dirty="0" smtClean="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		</a:t>
            </a:r>
            <a:r>
              <a:rPr lang="en-US" sz="1400" dirty="0" smtClean="0">
                <a:solidFill>
                  <a:srgbClr val="0070C0"/>
                </a:solidFill>
                <a:latin typeface="Courier New" pitchFamily="49" charset="0"/>
                <a:cs typeface="Courier New" pitchFamily="49" charset="0"/>
              </a:rPr>
              <a:t>"\</a:t>
            </a:r>
            <a:r>
              <a:rPr lang="en-US" sz="1400" dirty="0">
                <a:solidFill>
                  <a:srgbClr val="0070C0"/>
                </a:solidFill>
                <a:latin typeface="Courier New" pitchFamily="49" charset="0"/>
                <a:cs typeface="Courier New" pitchFamily="49" charset="0"/>
              </a:rPr>
              <a:t>x6D"</a:t>
            </a:r>
            <a:r>
              <a:rPr lang="en-US" sz="1400" dirty="0">
                <a:latin typeface="Courier New" pitchFamily="49" charset="0"/>
                <a:cs typeface="Courier New" pitchFamily="49" charset="0"/>
              </a:rPr>
              <a:t>+</a:t>
            </a:r>
            <a:r>
              <a:rPr lang="en-US" sz="1400" dirty="0">
                <a:solidFill>
                  <a:srgbClr val="0070C0"/>
                </a:solidFill>
                <a:latin typeface="Courier New" pitchFamily="49" charset="0"/>
                <a:cs typeface="Courier New" pitchFamily="49" charset="0"/>
              </a:rPr>
              <a:t>"\x73\x69\x65"</a:t>
            </a:r>
            <a:r>
              <a:rPr lang="en-US" sz="1400" dirty="0">
                <a:latin typeface="Courier New" pitchFamily="49" charset="0"/>
                <a:cs typeface="Courier New" pitchFamily="49" charset="0"/>
              </a:rPr>
              <a:t>+</a:t>
            </a:r>
            <a:r>
              <a:rPr lang="en-US" sz="1400" dirty="0">
                <a:solidFill>
                  <a:srgbClr val="0070C0"/>
                </a:solidFill>
                <a:latin typeface="Courier New" pitchFamily="49" charset="0"/>
                <a:cs typeface="Courier New" pitchFamily="49" charset="0"/>
              </a:rPr>
              <a:t>"\x20\x36"</a:t>
            </a:r>
            <a:r>
              <a:rPr lang="en-US" sz="1400" dirty="0">
                <a:latin typeface="Courier New" pitchFamily="49" charset="0"/>
                <a:cs typeface="Courier New" pitchFamily="49" charset="0"/>
              </a:rPr>
              <a:t>)&gt;0)</a:t>
            </a:r>
          </a:p>
          <a:p>
            <a:r>
              <a:rPr lang="en-US" sz="1400" dirty="0">
                <a:latin typeface="Courier New" pitchFamily="49" charset="0"/>
                <a:cs typeface="Courier New" pitchFamily="49" charset="0"/>
              </a:rPr>
              <a:t>    </a:t>
            </a:r>
            <a:r>
              <a:rPr lang="en-US" sz="1400" i="1" dirty="0" err="1">
                <a:latin typeface="Courier New" pitchFamily="49" charset="0"/>
                <a:cs typeface="Courier New" pitchFamily="49" charset="0"/>
              </a:rPr>
              <a:t>document.write</a:t>
            </a:r>
            <a:r>
              <a:rPr lang="en-US" sz="1400" dirty="0">
                <a:latin typeface="Courier New" pitchFamily="49" charset="0"/>
                <a:cs typeface="Courier New" pitchFamily="49" charset="0"/>
              </a:rPr>
              <a:t>(</a:t>
            </a:r>
            <a:r>
              <a:rPr lang="en-US" sz="1400" dirty="0">
                <a:solidFill>
                  <a:srgbClr val="0070C0"/>
                </a:solidFill>
                <a:latin typeface="Courier New" pitchFamily="49" charset="0"/>
                <a:cs typeface="Courier New" pitchFamily="49" charset="0"/>
              </a:rPr>
              <a:t>"&lt;</a:t>
            </a:r>
            <a:r>
              <a:rPr lang="en-US" sz="1400" dirty="0" err="1">
                <a:solidFill>
                  <a:srgbClr val="0070C0"/>
                </a:solidFill>
                <a:latin typeface="Courier New" pitchFamily="49" charset="0"/>
                <a:cs typeface="Courier New" pitchFamily="49" charset="0"/>
              </a:rPr>
              <a:t>iframe</a:t>
            </a:r>
            <a:r>
              <a:rPr lang="en-US" sz="1400" dirty="0">
                <a:solidFill>
                  <a:srgbClr val="0070C0"/>
                </a:solidFill>
                <a:latin typeface="Courier New" pitchFamily="49" charset="0"/>
                <a:cs typeface="Courier New" pitchFamily="49" charset="0"/>
              </a:rPr>
              <a:t> </a:t>
            </a:r>
            <a:r>
              <a:rPr lang="en-US" sz="1400" dirty="0" err="1" smtClean="0">
                <a:solidFill>
                  <a:srgbClr val="0070C0"/>
                </a:solidFill>
                <a:latin typeface="Courier New" pitchFamily="49" charset="0"/>
                <a:cs typeface="Courier New" pitchFamily="49" charset="0"/>
              </a:rPr>
              <a:t>src</a:t>
            </a:r>
            <a:r>
              <a:rPr lang="en-US" sz="1400" dirty="0" smtClean="0">
                <a:solidFill>
                  <a:srgbClr val="0070C0"/>
                </a:solidFill>
                <a:latin typeface="Courier New" pitchFamily="49" charset="0"/>
                <a:cs typeface="Courier New" pitchFamily="49" charset="0"/>
              </a:rPr>
              <a:t>=x6.htm</a:t>
            </a:r>
            <a:r>
              <a:rPr lang="en-US" sz="1400" dirty="0">
                <a:solidFill>
                  <a:srgbClr val="0070C0"/>
                </a:solidFill>
                <a:latin typeface="Courier New" pitchFamily="49" charset="0"/>
                <a:cs typeface="Courier New" pitchFamily="49" charset="0"/>
              </a:rPr>
              <a:t>&gt;&lt;/</a:t>
            </a:r>
            <a:r>
              <a:rPr lang="en-US" sz="1400" dirty="0" err="1">
                <a:solidFill>
                  <a:srgbClr val="0070C0"/>
                </a:solidFill>
                <a:latin typeface="Courier New" pitchFamily="49" charset="0"/>
                <a:cs typeface="Courier New" pitchFamily="49" charset="0"/>
              </a:rPr>
              <a:t>iframe</a:t>
            </a:r>
            <a:r>
              <a:rPr lang="en-US" sz="1400" dirty="0">
                <a:solidFill>
                  <a:srgbClr val="0070C0"/>
                </a:solidFill>
                <a:latin typeface="Courier New" pitchFamily="49" charset="0"/>
                <a:cs typeface="Courier New" pitchFamily="49" charset="0"/>
              </a:rPr>
              <a:t>&gt;"</a:t>
            </a:r>
            <a:r>
              <a:rPr lang="en-US" sz="1400" dirty="0">
                <a:latin typeface="Courier New" pitchFamily="49" charset="0"/>
                <a:cs typeface="Courier New" pitchFamily="49" charset="0"/>
              </a:rPr>
              <a:t>);</a:t>
            </a:r>
          </a:p>
          <a:p>
            <a:r>
              <a:rPr lang="en-US" sz="1400" b="1" dirty="0">
                <a:latin typeface="Courier New" pitchFamily="49" charset="0"/>
                <a:cs typeface="Courier New" pitchFamily="49" charset="0"/>
              </a:rPr>
              <a:t>if</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navigator.userAgent.toLowerCase</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indexOf</a:t>
            </a:r>
            <a:r>
              <a:rPr lang="en-US" sz="1400" dirty="0" smtClean="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		</a:t>
            </a:r>
            <a:r>
              <a:rPr lang="en-US" sz="1400" dirty="0" smtClean="0">
                <a:solidFill>
                  <a:srgbClr val="0070C0"/>
                </a:solidFill>
                <a:latin typeface="Courier New" pitchFamily="49" charset="0"/>
                <a:cs typeface="Courier New" pitchFamily="49" charset="0"/>
              </a:rPr>
              <a:t>"\</a:t>
            </a:r>
            <a:r>
              <a:rPr lang="en-US" sz="1400" dirty="0">
                <a:solidFill>
                  <a:srgbClr val="0070C0"/>
                </a:solidFill>
                <a:latin typeface="Courier New" pitchFamily="49" charset="0"/>
                <a:cs typeface="Courier New" pitchFamily="49" charset="0"/>
              </a:rPr>
              <a:t>x6D"</a:t>
            </a:r>
            <a:r>
              <a:rPr lang="en-US" sz="1400" dirty="0">
                <a:latin typeface="Courier New" pitchFamily="49" charset="0"/>
                <a:cs typeface="Courier New" pitchFamily="49" charset="0"/>
              </a:rPr>
              <a:t>+</a:t>
            </a:r>
            <a:r>
              <a:rPr lang="en-US" sz="1400" dirty="0">
                <a:solidFill>
                  <a:srgbClr val="0070C0"/>
                </a:solidFill>
                <a:latin typeface="Courier New" pitchFamily="49" charset="0"/>
                <a:cs typeface="Courier New" pitchFamily="49" charset="0"/>
              </a:rPr>
              <a:t>"\x73"</a:t>
            </a:r>
            <a:r>
              <a:rPr lang="en-US" sz="1400" dirty="0">
                <a:latin typeface="Courier New" pitchFamily="49" charset="0"/>
                <a:cs typeface="Courier New" pitchFamily="49" charset="0"/>
              </a:rPr>
              <a:t>+</a:t>
            </a:r>
            <a:r>
              <a:rPr lang="en-US" sz="1400" dirty="0">
                <a:solidFill>
                  <a:srgbClr val="0070C0"/>
                </a:solidFill>
                <a:latin typeface="Courier New" pitchFamily="49" charset="0"/>
                <a:cs typeface="Courier New" pitchFamily="49" charset="0"/>
              </a:rPr>
              <a:t>"\x69"</a:t>
            </a:r>
            <a:r>
              <a:rPr lang="en-US" sz="1400" dirty="0">
                <a:latin typeface="Courier New" pitchFamily="49" charset="0"/>
                <a:cs typeface="Courier New" pitchFamily="49" charset="0"/>
              </a:rPr>
              <a:t>+</a:t>
            </a:r>
            <a:r>
              <a:rPr lang="en-US" sz="1400" dirty="0">
                <a:solidFill>
                  <a:srgbClr val="0070C0"/>
                </a:solidFill>
                <a:latin typeface="Courier New" pitchFamily="49" charset="0"/>
                <a:cs typeface="Courier New" pitchFamily="49" charset="0"/>
              </a:rPr>
              <a:t>"\x65"</a:t>
            </a:r>
            <a:r>
              <a:rPr lang="en-US" sz="1400" dirty="0">
                <a:latin typeface="Courier New" pitchFamily="49" charset="0"/>
                <a:cs typeface="Courier New" pitchFamily="49" charset="0"/>
              </a:rPr>
              <a:t>+</a:t>
            </a:r>
            <a:r>
              <a:rPr lang="en-US" sz="1400" dirty="0">
                <a:solidFill>
                  <a:srgbClr val="0070C0"/>
                </a:solidFill>
                <a:latin typeface="Courier New" pitchFamily="49" charset="0"/>
                <a:cs typeface="Courier New" pitchFamily="49" charset="0"/>
              </a:rPr>
              <a:t>"\x20"</a:t>
            </a:r>
            <a:r>
              <a:rPr lang="en-US" sz="1400" dirty="0">
                <a:latin typeface="Courier New" pitchFamily="49" charset="0"/>
                <a:cs typeface="Courier New" pitchFamily="49" charset="0"/>
              </a:rPr>
              <a:t>+</a:t>
            </a:r>
            <a:r>
              <a:rPr lang="en-US" sz="1400" dirty="0">
                <a:solidFill>
                  <a:srgbClr val="0070C0"/>
                </a:solidFill>
                <a:latin typeface="Courier New" pitchFamily="49" charset="0"/>
                <a:cs typeface="Courier New" pitchFamily="49" charset="0"/>
              </a:rPr>
              <a:t>"\x37"</a:t>
            </a:r>
            <a:r>
              <a:rPr lang="en-US" sz="1400" dirty="0">
                <a:latin typeface="Courier New" pitchFamily="49" charset="0"/>
                <a:cs typeface="Courier New" pitchFamily="49" charset="0"/>
              </a:rPr>
              <a:t>)&gt;0)</a:t>
            </a:r>
          </a:p>
          <a:p>
            <a:r>
              <a:rPr lang="en-US" sz="1400" dirty="0">
                <a:latin typeface="Courier New" pitchFamily="49" charset="0"/>
                <a:cs typeface="Courier New" pitchFamily="49" charset="0"/>
              </a:rPr>
              <a:t>    </a:t>
            </a:r>
            <a:r>
              <a:rPr lang="en-US" sz="1400" i="1" dirty="0" err="1">
                <a:latin typeface="Courier New" pitchFamily="49" charset="0"/>
                <a:cs typeface="Courier New" pitchFamily="49" charset="0"/>
              </a:rPr>
              <a:t>document.write</a:t>
            </a:r>
            <a:r>
              <a:rPr lang="en-US" sz="1400" dirty="0">
                <a:latin typeface="Courier New" pitchFamily="49" charset="0"/>
                <a:cs typeface="Courier New" pitchFamily="49" charset="0"/>
              </a:rPr>
              <a:t>(</a:t>
            </a:r>
            <a:r>
              <a:rPr lang="en-US" sz="1400" dirty="0">
                <a:solidFill>
                  <a:srgbClr val="0070C0"/>
                </a:solidFill>
                <a:latin typeface="Courier New" pitchFamily="49" charset="0"/>
                <a:cs typeface="Courier New" pitchFamily="49" charset="0"/>
              </a:rPr>
              <a:t>"&lt;</a:t>
            </a:r>
            <a:r>
              <a:rPr lang="en-US" sz="1400" dirty="0" err="1">
                <a:solidFill>
                  <a:srgbClr val="0070C0"/>
                </a:solidFill>
                <a:latin typeface="Courier New" pitchFamily="49" charset="0"/>
                <a:cs typeface="Courier New" pitchFamily="49" charset="0"/>
              </a:rPr>
              <a:t>iframe</a:t>
            </a:r>
            <a:r>
              <a:rPr lang="en-US" sz="1400" dirty="0">
                <a:solidFill>
                  <a:srgbClr val="0070C0"/>
                </a:solidFill>
                <a:latin typeface="Courier New" pitchFamily="49" charset="0"/>
                <a:cs typeface="Courier New" pitchFamily="49" charset="0"/>
              </a:rPr>
              <a:t> </a:t>
            </a:r>
            <a:r>
              <a:rPr lang="en-US" sz="1400" dirty="0" err="1" smtClean="0">
                <a:solidFill>
                  <a:srgbClr val="0070C0"/>
                </a:solidFill>
                <a:latin typeface="Courier New" pitchFamily="49" charset="0"/>
                <a:cs typeface="Courier New" pitchFamily="49" charset="0"/>
              </a:rPr>
              <a:t>src</a:t>
            </a:r>
            <a:r>
              <a:rPr lang="en-US" sz="1400" dirty="0" smtClean="0">
                <a:solidFill>
                  <a:srgbClr val="0070C0"/>
                </a:solidFill>
                <a:latin typeface="Courier New" pitchFamily="49" charset="0"/>
                <a:cs typeface="Courier New" pitchFamily="49" charset="0"/>
              </a:rPr>
              <a:t>=x7.htm&gt;&lt;/</a:t>
            </a:r>
            <a:r>
              <a:rPr lang="en-US" sz="1400" dirty="0" err="1">
                <a:solidFill>
                  <a:srgbClr val="0070C0"/>
                </a:solidFill>
                <a:latin typeface="Courier New" pitchFamily="49" charset="0"/>
                <a:cs typeface="Courier New" pitchFamily="49" charset="0"/>
              </a:rPr>
              <a:t>iframe</a:t>
            </a:r>
            <a:r>
              <a:rPr lang="en-US" sz="1400" dirty="0">
                <a:solidFill>
                  <a:srgbClr val="0070C0"/>
                </a:solidFill>
                <a:latin typeface="Courier New" pitchFamily="49" charset="0"/>
                <a:cs typeface="Courier New" pitchFamily="49" charset="0"/>
              </a:rPr>
              <a:t>&gt;"</a:t>
            </a:r>
            <a:r>
              <a:rPr lang="en-US" sz="1400" dirty="0">
                <a:latin typeface="Courier New" pitchFamily="49" charset="0"/>
                <a:cs typeface="Courier New" pitchFamily="49" charset="0"/>
              </a:rPr>
              <a:t>);</a:t>
            </a:r>
          </a:p>
          <a:p>
            <a:endParaRPr lang="en-US" sz="1400" dirty="0">
              <a:latin typeface="Courier New" pitchFamily="49" charset="0"/>
              <a:cs typeface="Courier New" pitchFamily="49" charset="0"/>
            </a:endParaRPr>
          </a:p>
          <a:p>
            <a:r>
              <a:rPr lang="en-US" sz="1400" b="1" dirty="0">
                <a:latin typeface="Courier New" pitchFamily="49" charset="0"/>
                <a:cs typeface="Courier New" pitchFamily="49" charset="0"/>
              </a:rPr>
              <a:t>try</a:t>
            </a:r>
            <a:r>
              <a:rPr lang="en-US" sz="1400" dirty="0">
                <a:latin typeface="Courier New" pitchFamily="49" charset="0"/>
                <a:cs typeface="Courier New" pitchFamily="49" charset="0"/>
              </a:rPr>
              <a:t> {</a:t>
            </a:r>
          </a:p>
          <a:p>
            <a:r>
              <a:rPr lang="en-US" sz="1400"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var</a:t>
            </a:r>
            <a:r>
              <a:rPr lang="en-US" sz="1400" dirty="0" smtClean="0">
                <a:latin typeface="Courier New" pitchFamily="49" charset="0"/>
                <a:cs typeface="Courier New" pitchFamily="49" charset="0"/>
              </a:rPr>
              <a:t> </a:t>
            </a:r>
            <a:r>
              <a:rPr lang="en-US" sz="1400" dirty="0">
                <a:latin typeface="Courier New" pitchFamily="49" charset="0"/>
                <a:cs typeface="Courier New" pitchFamily="49" charset="0"/>
              </a:rPr>
              <a:t>a; </a:t>
            </a:r>
            <a:r>
              <a:rPr lang="en-US" sz="1400" b="1" dirty="0" err="1">
                <a:latin typeface="Courier New" pitchFamily="49" charset="0"/>
                <a:cs typeface="Courier New" pitchFamily="49" charset="0"/>
              </a:rPr>
              <a:t>var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aa</a:t>
            </a:r>
            <a:r>
              <a:rPr lang="en-US" sz="1400" dirty="0">
                <a:latin typeface="Courier New" pitchFamily="49" charset="0"/>
                <a:cs typeface="Courier New" pitchFamily="49" charset="0"/>
              </a:rPr>
              <a:t>=new </a:t>
            </a:r>
            <a:r>
              <a:rPr lang="en-US" sz="1400" dirty="0" err="1">
                <a:latin typeface="Courier New" pitchFamily="49" charset="0"/>
                <a:cs typeface="Courier New" pitchFamily="49" charset="0"/>
              </a:rPr>
              <a:t>ActiveXObject</a:t>
            </a:r>
            <a:r>
              <a:rPr lang="en-US" sz="1400" dirty="0">
                <a:latin typeface="Courier New" pitchFamily="49" charset="0"/>
                <a:cs typeface="Courier New" pitchFamily="49" charset="0"/>
              </a:rPr>
              <a:t>(</a:t>
            </a:r>
            <a:r>
              <a:rPr lang="en-US" sz="1400" dirty="0">
                <a:solidFill>
                  <a:srgbClr val="0070C0"/>
                </a:solidFill>
                <a:latin typeface="Courier New" pitchFamily="49" charset="0"/>
                <a:cs typeface="Courier New" pitchFamily="49" charset="0"/>
              </a:rPr>
              <a:t>"Sh"</a:t>
            </a:r>
            <a:r>
              <a:rPr lang="en-US" sz="1400" dirty="0">
                <a:latin typeface="Courier New" pitchFamily="49" charset="0"/>
                <a:cs typeface="Courier New" pitchFamily="49" charset="0"/>
              </a:rPr>
              <a:t>+</a:t>
            </a:r>
            <a:r>
              <a:rPr lang="en-US" sz="1400" dirty="0">
                <a:solidFill>
                  <a:srgbClr val="0070C0"/>
                </a:solidFill>
                <a:latin typeface="Courier New" pitchFamily="49" charset="0"/>
                <a:cs typeface="Courier New" pitchFamily="49" charset="0"/>
              </a:rPr>
              <a:t>"ockw"</a:t>
            </a:r>
            <a:r>
              <a:rPr lang="en-US" sz="1400" dirty="0">
                <a:latin typeface="Courier New" pitchFamily="49" charset="0"/>
                <a:cs typeface="Courier New" pitchFamily="49" charset="0"/>
              </a:rPr>
              <a:t>+</a:t>
            </a:r>
            <a:r>
              <a:rPr lang="en-US" sz="1400" dirty="0">
                <a:solidFill>
                  <a:srgbClr val="0070C0"/>
                </a:solidFill>
                <a:latin typeface="Courier New" pitchFamily="49" charset="0"/>
                <a:cs typeface="Courier New" pitchFamily="49" charset="0"/>
              </a:rPr>
              <a:t>"av"</a:t>
            </a:r>
            <a:r>
              <a:rPr lang="en-US" sz="1400" dirty="0">
                <a:latin typeface="Courier New" pitchFamily="49" charset="0"/>
                <a:cs typeface="Courier New" pitchFamily="49" charset="0"/>
              </a:rPr>
              <a:t>+</a:t>
            </a:r>
            <a:r>
              <a:rPr lang="en-US" sz="1400" dirty="0">
                <a:solidFill>
                  <a:srgbClr val="0070C0"/>
                </a:solidFill>
                <a:latin typeface="Courier New" pitchFamily="49" charset="0"/>
                <a:cs typeface="Courier New" pitchFamily="49" charset="0"/>
              </a:rPr>
              <a:t>"e"</a:t>
            </a:r>
            <a:r>
              <a:rPr lang="en-US" sz="1400" dirty="0">
                <a:latin typeface="Courier New" pitchFamily="49" charset="0"/>
                <a:cs typeface="Courier New" pitchFamily="49" charset="0"/>
              </a:rPr>
              <a:t>+</a:t>
            </a:r>
            <a:r>
              <a:rPr lang="en-US" sz="1400" dirty="0">
                <a:solidFill>
                  <a:srgbClr val="0070C0"/>
                </a:solidFill>
                <a:latin typeface="Courier New" pitchFamily="49" charset="0"/>
                <a:cs typeface="Courier New" pitchFamily="49" charset="0"/>
              </a:rPr>
              <a:t>"</a:t>
            </a:r>
            <a:r>
              <a:rPr lang="en-US" sz="1400" dirty="0" err="1">
                <a:solidFill>
                  <a:srgbClr val="0070C0"/>
                </a:solidFill>
                <a:latin typeface="Courier New" pitchFamily="49" charset="0"/>
                <a:cs typeface="Courier New" pitchFamily="49" charset="0"/>
              </a:rPr>
              <a:t>Fl</a:t>
            </a:r>
            <a:r>
              <a:rPr lang="en-US" sz="1400" dirty="0" smtClean="0">
                <a:solidFill>
                  <a:srgbClr val="0070C0"/>
                </a:solidFill>
                <a:latin typeface="Courier New" pitchFamily="49" charset="0"/>
                <a:cs typeface="Courier New" pitchFamily="49" charset="0"/>
              </a:rPr>
              <a:t>"</a:t>
            </a:r>
            <a:r>
              <a:rPr lang="en-US" sz="1400" dirty="0" smtClean="0">
                <a:latin typeface="Courier New" pitchFamily="49" charset="0"/>
                <a:cs typeface="Courier New" pitchFamily="49" charset="0"/>
              </a:rPr>
              <a:t>+[…]);</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catch</a:t>
            </a:r>
            <a:r>
              <a:rPr lang="en-US" sz="1400" dirty="0">
                <a:latin typeface="Courier New" pitchFamily="49" charset="0"/>
                <a:cs typeface="Courier New" pitchFamily="49" charset="0"/>
              </a:rPr>
              <a:t>(</a:t>
            </a:r>
            <a:r>
              <a:rPr lang="en-US" sz="1400" b="1" dirty="0">
                <a:latin typeface="Courier New" pitchFamily="49" charset="0"/>
                <a:cs typeface="Courier New" pitchFamily="49" charset="0"/>
              </a:rPr>
              <a:t>a</a:t>
            </a:r>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 } </a:t>
            </a:r>
            <a:r>
              <a:rPr lang="en-US" sz="1400" b="1" dirty="0">
                <a:latin typeface="Courier New" pitchFamily="49" charset="0"/>
                <a:cs typeface="Courier New" pitchFamily="49" charset="0"/>
              </a:rPr>
              <a:t>finally</a:t>
            </a:r>
            <a:r>
              <a:rPr lang="en-US" sz="1400" dirty="0">
                <a:latin typeface="Courier New" pitchFamily="49" charset="0"/>
                <a:cs typeface="Courier New" pitchFamily="49" charset="0"/>
              </a:rPr>
              <a:t> {</a:t>
            </a:r>
          </a:p>
          <a:p>
            <a:r>
              <a:rPr lang="en-US" sz="1400" dirty="0" smtClean="0">
                <a:latin typeface="Courier New" pitchFamily="49" charset="0"/>
                <a:cs typeface="Courier New" pitchFamily="49" charset="0"/>
              </a:rPr>
              <a:t>    </a:t>
            </a:r>
            <a:r>
              <a:rPr lang="en-US" sz="1400" b="1" dirty="0" smtClean="0">
                <a:latin typeface="Courier New" pitchFamily="49" charset="0"/>
                <a:cs typeface="Courier New" pitchFamily="49" charset="0"/>
              </a:rPr>
              <a:t>if</a:t>
            </a:r>
            <a:r>
              <a:rPr lang="en-US" sz="1400" dirty="0" smtClean="0">
                <a:latin typeface="Courier New" pitchFamily="49" charset="0"/>
                <a:cs typeface="Courier New" pitchFamily="49" charset="0"/>
              </a:rPr>
              <a:t> </a:t>
            </a:r>
            <a:r>
              <a:rPr lang="en-US" sz="1400" dirty="0">
                <a:latin typeface="Courier New" pitchFamily="49" charset="0"/>
                <a:cs typeface="Courier New" pitchFamily="49" charset="0"/>
              </a:rPr>
              <a:t>(a!=</a:t>
            </a:r>
            <a:r>
              <a:rPr lang="en-US" sz="1400" dirty="0">
                <a:solidFill>
                  <a:srgbClr val="0070C0"/>
                </a:solidFill>
                <a:latin typeface="Courier New" pitchFamily="49" charset="0"/>
                <a:cs typeface="Courier New" pitchFamily="49" charset="0"/>
              </a:rPr>
              <a:t>"[object Error</a:t>
            </a:r>
            <a:r>
              <a:rPr lang="en-US" sz="1400" dirty="0" smtClean="0">
                <a:solidFill>
                  <a:srgbClr val="0070C0"/>
                </a:solidFill>
                <a:latin typeface="Courier New" pitchFamily="49" charset="0"/>
                <a:cs typeface="Courier New" pitchFamily="49" charset="0"/>
              </a:rPr>
              <a:t>]"</a:t>
            </a:r>
            <a:r>
              <a:rPr lang="en-US" sz="1400" dirty="0" smtClean="0">
                <a:latin typeface="Courier New" pitchFamily="49" charset="0"/>
                <a:cs typeface="Courier New" pitchFamily="49" charset="0"/>
              </a:rPr>
              <a:t>)</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     </a:t>
            </a:r>
            <a:r>
              <a:rPr lang="en-US" sz="1400" i="1" dirty="0" err="1" smtClean="0">
                <a:latin typeface="Courier New" pitchFamily="49" charset="0"/>
                <a:cs typeface="Courier New" pitchFamily="49" charset="0"/>
              </a:rPr>
              <a:t>document.write</a:t>
            </a:r>
            <a:r>
              <a:rPr lang="en-US" sz="1400" dirty="0">
                <a:latin typeface="Courier New" pitchFamily="49" charset="0"/>
                <a:cs typeface="Courier New" pitchFamily="49" charset="0"/>
              </a:rPr>
              <a:t>(</a:t>
            </a:r>
            <a:r>
              <a:rPr lang="en-US" sz="1400" dirty="0">
                <a:solidFill>
                  <a:srgbClr val="0070C0"/>
                </a:solidFill>
                <a:latin typeface="Courier New" pitchFamily="49" charset="0"/>
                <a:cs typeface="Courier New" pitchFamily="49" charset="0"/>
              </a:rPr>
              <a:t>"&lt;</a:t>
            </a:r>
            <a:r>
              <a:rPr lang="en-US" sz="1400" dirty="0" err="1">
                <a:solidFill>
                  <a:srgbClr val="0070C0"/>
                </a:solidFill>
                <a:latin typeface="Courier New" pitchFamily="49" charset="0"/>
                <a:cs typeface="Courier New" pitchFamily="49" charset="0"/>
              </a:rPr>
              <a:t>iframe</a:t>
            </a:r>
            <a:r>
              <a:rPr lang="en-US" sz="1400" dirty="0">
                <a:solidFill>
                  <a:srgbClr val="0070C0"/>
                </a:solidFill>
                <a:latin typeface="Courier New" pitchFamily="49" charset="0"/>
                <a:cs typeface="Courier New" pitchFamily="49" charset="0"/>
              </a:rPr>
              <a:t> </a:t>
            </a:r>
            <a:r>
              <a:rPr lang="en-US" sz="1400" dirty="0" err="1" smtClean="0">
                <a:solidFill>
                  <a:srgbClr val="0070C0"/>
                </a:solidFill>
                <a:latin typeface="Courier New" pitchFamily="49" charset="0"/>
                <a:cs typeface="Courier New" pitchFamily="49" charset="0"/>
              </a:rPr>
              <a:t>src</a:t>
            </a:r>
            <a:r>
              <a:rPr lang="en-US" sz="1400" dirty="0" smtClean="0">
                <a:solidFill>
                  <a:srgbClr val="0070C0"/>
                </a:solidFill>
                <a:latin typeface="Courier New" pitchFamily="49" charset="0"/>
                <a:cs typeface="Courier New" pitchFamily="49" charset="0"/>
              </a:rPr>
              <a:t>=svfl9.htm</a:t>
            </a:r>
            <a:r>
              <a:rPr lang="en-US" sz="1400" dirty="0">
                <a:solidFill>
                  <a:srgbClr val="0070C0"/>
                </a:solidFill>
                <a:latin typeface="Courier New" pitchFamily="49" charset="0"/>
                <a:cs typeface="Courier New" pitchFamily="49" charset="0"/>
              </a:rPr>
              <a:t>&gt;&lt;/</a:t>
            </a:r>
            <a:r>
              <a:rPr lang="en-US" sz="1400" dirty="0" err="1">
                <a:solidFill>
                  <a:srgbClr val="0070C0"/>
                </a:solidFill>
                <a:latin typeface="Courier New" pitchFamily="49" charset="0"/>
                <a:cs typeface="Courier New" pitchFamily="49" charset="0"/>
              </a:rPr>
              <a:t>iframe</a:t>
            </a:r>
            <a:r>
              <a:rPr lang="en-US" sz="1400" dirty="0">
                <a:solidFill>
                  <a:srgbClr val="0070C0"/>
                </a:solidFill>
                <a:latin typeface="Courier New" pitchFamily="49" charset="0"/>
                <a:cs typeface="Courier New" pitchFamily="49" charset="0"/>
              </a:rPr>
              <a:t>&gt;"</a:t>
            </a:r>
            <a:r>
              <a:rPr lang="en-US" sz="1400" dirty="0">
                <a:latin typeface="Courier New" pitchFamily="49" charset="0"/>
                <a:cs typeface="Courier New" pitchFamily="49" charset="0"/>
              </a:rPr>
              <a:t>);</a:t>
            </a:r>
          </a:p>
          <a:p>
            <a:r>
              <a:rPr lang="en-US" sz="1400" dirty="0" smtClean="0">
                <a:latin typeface="Courier New" pitchFamily="49" charset="0"/>
                <a:cs typeface="Courier New" pitchFamily="49" charset="0"/>
              </a:rPr>
              <a:t>}</a:t>
            </a:r>
            <a:endParaRPr lang="en-US" sz="1400" dirty="0">
              <a:latin typeface="Courier New" pitchFamily="49" charset="0"/>
              <a:cs typeface="Courier New" pitchFamily="49" charset="0"/>
            </a:endParaRPr>
          </a:p>
          <a:p>
            <a:r>
              <a:rPr lang="en-US" sz="1400" b="1" dirty="0">
                <a:latin typeface="Courier New" pitchFamily="49" charset="0"/>
                <a:cs typeface="Courier New" pitchFamily="49" charset="0"/>
              </a:rPr>
              <a:t>try</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dirty="0" err="1">
                <a:latin typeface="Courier New" pitchFamily="49" charset="0"/>
                <a:cs typeface="Courier New" pitchFamily="49" charset="0"/>
              </a:rPr>
              <a:t>var</a:t>
            </a:r>
            <a:r>
              <a:rPr lang="en-US" sz="1400" dirty="0">
                <a:latin typeface="Courier New" pitchFamily="49" charset="0"/>
                <a:cs typeface="Courier New" pitchFamily="49" charset="0"/>
              </a:rPr>
              <a:t> c; </a:t>
            </a:r>
            <a:r>
              <a:rPr lang="en-US" sz="1400" b="1" dirty="0" err="1">
                <a:latin typeface="Courier New" pitchFamily="49" charset="0"/>
                <a:cs typeface="Courier New" pitchFamily="49" charset="0"/>
              </a:rPr>
              <a:t>var</a:t>
            </a:r>
            <a:r>
              <a:rPr lang="en-US" sz="1400" dirty="0">
                <a:latin typeface="Courier New" pitchFamily="49" charset="0"/>
                <a:cs typeface="Courier New" pitchFamily="49" charset="0"/>
              </a:rPr>
              <a:t> f=</a:t>
            </a:r>
            <a:r>
              <a:rPr lang="en-US" sz="1400" b="1" dirty="0">
                <a:latin typeface="Courier New" pitchFamily="49" charset="0"/>
                <a:cs typeface="Courier New" pitchFamily="49" charset="0"/>
              </a:rPr>
              <a:t>new</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ActiveXObject</a:t>
            </a:r>
            <a:r>
              <a:rPr lang="en-US" sz="1400" dirty="0">
                <a:latin typeface="Courier New" pitchFamily="49" charset="0"/>
                <a:cs typeface="Courier New" pitchFamily="49" charset="0"/>
              </a:rPr>
              <a:t>(</a:t>
            </a:r>
            <a:r>
              <a:rPr lang="en-US" sz="1400" dirty="0">
                <a:solidFill>
                  <a:srgbClr val="0070C0"/>
                </a:solidFill>
                <a:latin typeface="Courier New" pitchFamily="49" charset="0"/>
                <a:cs typeface="Courier New" pitchFamily="49" charset="0"/>
              </a:rPr>
              <a:t>"O"</a:t>
            </a:r>
            <a:r>
              <a:rPr lang="en-US" sz="1400" dirty="0">
                <a:latin typeface="Courier New" pitchFamily="49" charset="0"/>
                <a:cs typeface="Courier New" pitchFamily="49" charset="0"/>
              </a:rPr>
              <a:t>+</a:t>
            </a:r>
            <a:r>
              <a:rPr lang="en-US" sz="1400" dirty="0">
                <a:solidFill>
                  <a:srgbClr val="0070C0"/>
                </a:solidFill>
                <a:latin typeface="Courier New" pitchFamily="49" charset="0"/>
                <a:cs typeface="Courier New" pitchFamily="49" charset="0"/>
              </a:rPr>
              <a:t>"\x57\x43"</a:t>
            </a:r>
            <a:r>
              <a:rPr lang="en-US" sz="1400" dirty="0">
                <a:latin typeface="Courier New" pitchFamily="49" charset="0"/>
                <a:cs typeface="Courier New" pitchFamily="49" charset="0"/>
              </a:rPr>
              <a:t>+</a:t>
            </a:r>
            <a:r>
              <a:rPr lang="en-US" sz="1400" dirty="0">
                <a:solidFill>
                  <a:srgbClr val="0070C0"/>
                </a:solidFill>
                <a:latin typeface="Courier New" pitchFamily="49" charset="0"/>
                <a:cs typeface="Courier New" pitchFamily="49" charset="0"/>
              </a:rPr>
              <a:t>"\</a:t>
            </a:r>
            <a:r>
              <a:rPr lang="en-US" sz="1400" dirty="0" smtClean="0">
                <a:solidFill>
                  <a:srgbClr val="0070C0"/>
                </a:solidFill>
                <a:latin typeface="Courier New" pitchFamily="49" charset="0"/>
                <a:cs typeface="Courier New" pitchFamily="49" charset="0"/>
              </a:rPr>
              <a:t>x31\x30\x2E\x53"</a:t>
            </a:r>
            <a:r>
              <a:rPr lang="en-US" sz="1400" dirty="0" smtClean="0">
                <a:latin typeface="Courier New" pitchFamily="49" charset="0"/>
                <a:cs typeface="Courier New" pitchFamily="49" charset="0"/>
              </a:rPr>
              <a:t>+[…]);</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catch</a:t>
            </a:r>
            <a:r>
              <a:rPr lang="en-US" sz="1400" dirty="0">
                <a:latin typeface="Courier New" pitchFamily="49" charset="0"/>
                <a:cs typeface="Courier New" pitchFamily="49" charset="0"/>
              </a:rPr>
              <a:t>(</a:t>
            </a:r>
            <a:r>
              <a:rPr lang="en-US" sz="1400" b="1" dirty="0">
                <a:latin typeface="Courier New" pitchFamily="49" charset="0"/>
                <a:cs typeface="Courier New" pitchFamily="49" charset="0"/>
              </a:rPr>
              <a:t>c</a:t>
            </a:r>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 } </a:t>
            </a:r>
            <a:r>
              <a:rPr lang="en-US" sz="1400" b="1" dirty="0">
                <a:latin typeface="Courier New" pitchFamily="49" charset="0"/>
                <a:cs typeface="Courier New" pitchFamily="49" charset="0"/>
              </a:rPr>
              <a:t>finally</a:t>
            </a:r>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a:t>
            </a:r>
            <a:r>
              <a:rPr lang="en-US" sz="1400" b="1" dirty="0">
                <a:latin typeface="Courier New" pitchFamily="49" charset="0"/>
                <a:cs typeface="Courier New" pitchFamily="49" charset="0"/>
              </a:rPr>
              <a:t>if</a:t>
            </a:r>
            <a:r>
              <a:rPr lang="en-US" sz="1400" dirty="0">
                <a:latin typeface="Courier New" pitchFamily="49" charset="0"/>
                <a:cs typeface="Courier New" pitchFamily="49" charset="0"/>
              </a:rPr>
              <a:t> (c!=</a:t>
            </a:r>
            <a:r>
              <a:rPr lang="en-US" sz="1400" dirty="0">
                <a:solidFill>
                  <a:srgbClr val="0070C0"/>
                </a:solidFill>
                <a:latin typeface="Courier New" pitchFamily="49" charset="0"/>
                <a:cs typeface="Courier New" pitchFamily="49" charset="0"/>
              </a:rPr>
              <a:t>"[object Error]"</a:t>
            </a:r>
            <a:r>
              <a:rPr lang="en-US" sz="1400" dirty="0">
                <a:latin typeface="Courier New" pitchFamily="49" charset="0"/>
                <a:cs typeface="Courier New" pitchFamily="49" charset="0"/>
              </a:rPr>
              <a:t>) { </a:t>
            </a:r>
          </a:p>
          <a:p>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aacc</a:t>
            </a:r>
            <a:r>
              <a:rPr lang="en-US" sz="1400" dirty="0">
                <a:latin typeface="Courier New" pitchFamily="49" charset="0"/>
                <a:cs typeface="Courier New" pitchFamily="49" charset="0"/>
              </a:rPr>
              <a:t> = </a:t>
            </a:r>
            <a:r>
              <a:rPr lang="en-US" sz="1400" dirty="0">
                <a:solidFill>
                  <a:srgbClr val="0070C0"/>
                </a:solidFill>
                <a:latin typeface="Courier New" pitchFamily="49" charset="0"/>
                <a:cs typeface="Courier New" pitchFamily="49" charset="0"/>
              </a:rPr>
              <a:t>"&lt;</a:t>
            </a:r>
            <a:r>
              <a:rPr lang="en-US" sz="1400" dirty="0" err="1">
                <a:solidFill>
                  <a:srgbClr val="0070C0"/>
                </a:solidFill>
                <a:latin typeface="Courier New" pitchFamily="49" charset="0"/>
                <a:cs typeface="Courier New" pitchFamily="49" charset="0"/>
              </a:rPr>
              <a:t>iframe</a:t>
            </a:r>
            <a:r>
              <a:rPr lang="en-US" sz="1400" dirty="0">
                <a:solidFill>
                  <a:srgbClr val="0070C0"/>
                </a:solidFill>
                <a:latin typeface="Courier New" pitchFamily="49" charset="0"/>
                <a:cs typeface="Courier New" pitchFamily="49" charset="0"/>
              </a:rPr>
              <a:t> </a:t>
            </a:r>
            <a:r>
              <a:rPr lang="en-US" sz="1400" dirty="0" err="1" smtClean="0">
                <a:solidFill>
                  <a:srgbClr val="0070C0"/>
                </a:solidFill>
                <a:latin typeface="Courier New" pitchFamily="49" charset="0"/>
                <a:cs typeface="Courier New" pitchFamily="49" charset="0"/>
              </a:rPr>
              <a:t>src</a:t>
            </a:r>
            <a:r>
              <a:rPr lang="en-US" sz="1400" dirty="0" smtClean="0">
                <a:solidFill>
                  <a:srgbClr val="0070C0"/>
                </a:solidFill>
                <a:latin typeface="Courier New" pitchFamily="49" charset="0"/>
                <a:cs typeface="Courier New" pitchFamily="49" charset="0"/>
              </a:rPr>
              <a:t>=of.htm&gt;&lt;/</a:t>
            </a:r>
            <a:r>
              <a:rPr lang="en-US" sz="1400" dirty="0" err="1">
                <a:solidFill>
                  <a:srgbClr val="0070C0"/>
                </a:solidFill>
                <a:latin typeface="Courier New" pitchFamily="49" charset="0"/>
                <a:cs typeface="Courier New" pitchFamily="49" charset="0"/>
              </a:rPr>
              <a:t>iframe</a:t>
            </a:r>
            <a:r>
              <a:rPr lang="en-US" sz="1400" dirty="0">
                <a:solidFill>
                  <a:srgbClr val="0070C0"/>
                </a:solidFill>
                <a:latin typeface="Courier New" pitchFamily="49" charset="0"/>
                <a:cs typeface="Courier New" pitchFamily="49" charset="0"/>
              </a:rPr>
              <a:t>&gt;"</a:t>
            </a:r>
            <a:r>
              <a:rPr lang="en-US" sz="1400" dirty="0">
                <a:latin typeface="Courier New" pitchFamily="49" charset="0"/>
                <a:cs typeface="Courier New" pitchFamily="49" charset="0"/>
              </a:rPr>
              <a:t>;</a:t>
            </a:r>
          </a:p>
          <a:p>
            <a:r>
              <a:rPr lang="en-US" sz="1400" dirty="0">
                <a:latin typeface="Courier New" pitchFamily="49" charset="0"/>
                <a:cs typeface="Courier New" pitchFamily="49" charset="0"/>
              </a:rPr>
              <a:t>    </a:t>
            </a:r>
            <a:r>
              <a:rPr lang="en-US" sz="1400" i="1" dirty="0" err="1">
                <a:latin typeface="Courier New" pitchFamily="49" charset="0"/>
                <a:cs typeface="Courier New" pitchFamily="49" charset="0"/>
              </a:rPr>
              <a:t>setTimeout</a:t>
            </a:r>
            <a:r>
              <a:rPr lang="en-US" sz="1400" dirty="0">
                <a:latin typeface="Courier New" pitchFamily="49" charset="0"/>
                <a:cs typeface="Courier New" pitchFamily="49" charset="0"/>
              </a:rPr>
              <a:t>(</a:t>
            </a:r>
            <a:r>
              <a:rPr lang="en-US" sz="1400" dirty="0">
                <a:solidFill>
                  <a:srgbClr val="0070C0"/>
                </a:solidFill>
                <a:latin typeface="Courier New" pitchFamily="49" charset="0"/>
                <a:cs typeface="Courier New" pitchFamily="49" charset="0"/>
              </a:rPr>
              <a:t>"</a:t>
            </a:r>
            <a:r>
              <a:rPr lang="en-US" sz="1400" dirty="0" err="1">
                <a:solidFill>
                  <a:srgbClr val="0070C0"/>
                </a:solidFill>
                <a:latin typeface="Courier New" pitchFamily="49" charset="0"/>
                <a:cs typeface="Courier New" pitchFamily="49" charset="0"/>
              </a:rPr>
              <a:t>document.write</a:t>
            </a:r>
            <a:r>
              <a:rPr lang="en-US" sz="1400" dirty="0">
                <a:solidFill>
                  <a:srgbClr val="0070C0"/>
                </a:solidFill>
                <a:latin typeface="Courier New" pitchFamily="49" charset="0"/>
                <a:cs typeface="Courier New" pitchFamily="49" charset="0"/>
              </a:rPr>
              <a:t>(</a:t>
            </a:r>
            <a:r>
              <a:rPr lang="en-US" sz="1400" dirty="0" err="1">
                <a:solidFill>
                  <a:srgbClr val="0070C0"/>
                </a:solidFill>
                <a:latin typeface="Courier New" pitchFamily="49" charset="0"/>
                <a:cs typeface="Courier New" pitchFamily="49" charset="0"/>
              </a:rPr>
              <a:t>aacc</a:t>
            </a:r>
            <a:r>
              <a:rPr lang="en-US" sz="1400" dirty="0">
                <a:solidFill>
                  <a:srgbClr val="0070C0"/>
                </a:solidFill>
                <a:latin typeface="Courier New" pitchFamily="49" charset="0"/>
                <a:cs typeface="Courier New" pitchFamily="49" charset="0"/>
              </a:rPr>
              <a:t>)"</a:t>
            </a:r>
            <a:r>
              <a:rPr lang="en-US" sz="1400" dirty="0">
                <a:latin typeface="Courier New" pitchFamily="49" charset="0"/>
                <a:cs typeface="Courier New" pitchFamily="49" charset="0"/>
              </a:rPr>
              <a:t>, 3500);</a:t>
            </a:r>
          </a:p>
          <a:p>
            <a:r>
              <a:rPr lang="en-US" sz="1400" dirty="0" smtClean="0">
                <a:latin typeface="Courier New" pitchFamily="49" charset="0"/>
                <a:cs typeface="Courier New" pitchFamily="49" charset="0"/>
              </a:rPr>
              <a:t>} } </a:t>
            </a:r>
            <a:endParaRPr lang="en-US" sz="1400" dirty="0">
              <a:latin typeface="Courier New" pitchFamily="49" charset="0"/>
              <a:cs typeface="Courier New" pitchFamily="49" charset="0"/>
            </a:endParaRPr>
          </a:p>
        </p:txBody>
      </p:sp>
      <p:grpSp>
        <p:nvGrpSpPr>
          <p:cNvPr id="24" name="Group 23"/>
          <p:cNvGrpSpPr/>
          <p:nvPr/>
        </p:nvGrpSpPr>
        <p:grpSpPr>
          <a:xfrm>
            <a:off x="609600" y="593207"/>
            <a:ext cx="7848600" cy="1295400"/>
            <a:chOff x="609600" y="3238500"/>
            <a:chExt cx="7848600" cy="1295400"/>
          </a:xfrm>
        </p:grpSpPr>
        <p:grpSp>
          <p:nvGrpSpPr>
            <p:cNvPr id="25" name="Group 24"/>
            <p:cNvGrpSpPr/>
            <p:nvPr/>
          </p:nvGrpSpPr>
          <p:grpSpPr>
            <a:xfrm>
              <a:off x="609600" y="3238500"/>
              <a:ext cx="7848600" cy="1295400"/>
              <a:chOff x="609600" y="3733800"/>
              <a:chExt cx="7848600" cy="1295400"/>
            </a:xfrm>
          </p:grpSpPr>
          <p:grpSp>
            <p:nvGrpSpPr>
              <p:cNvPr id="27" name="Group 26"/>
              <p:cNvGrpSpPr/>
              <p:nvPr/>
            </p:nvGrpSpPr>
            <p:grpSpPr>
              <a:xfrm>
                <a:off x="609600" y="3733800"/>
                <a:ext cx="7848600" cy="1295400"/>
                <a:chOff x="609600" y="1981200"/>
                <a:chExt cx="7848600" cy="1295400"/>
              </a:xfrm>
            </p:grpSpPr>
            <p:sp>
              <p:nvSpPr>
                <p:cNvPr id="29" name="Rounded Rectangle 28"/>
                <p:cNvSpPr/>
                <p:nvPr/>
              </p:nvSpPr>
              <p:spPr>
                <a:xfrm>
                  <a:off x="609600" y="1981200"/>
                  <a:ext cx="7848600" cy="1295400"/>
                </a:xfrm>
                <a:prstGeom prst="roundRect">
                  <a:avLst>
                    <a:gd name="adj" fmla="val 10101"/>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cxnSp>
              <p:nvCxnSpPr>
                <p:cNvPr id="30" name="Straight Connector 29"/>
                <p:cNvCxnSpPr/>
                <p:nvPr/>
              </p:nvCxnSpPr>
              <p:spPr>
                <a:xfrm>
                  <a:off x="2133600" y="1981200"/>
                  <a:ext cx="0" cy="12954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pic>
            <p:nvPicPr>
              <p:cNvPr id="28" name="Picture 6" descr="http://icons.iconarchive.com/icons/rimshotdesign/nod/128/Network-File-Server-Disconnected-alt-ico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971" y="3829049"/>
                <a:ext cx="1104900" cy="1104901"/>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Rounded Rectangle 25"/>
            <p:cNvSpPr/>
            <p:nvPr/>
          </p:nvSpPr>
          <p:spPr>
            <a:xfrm>
              <a:off x="2167270" y="3333749"/>
              <a:ext cx="1414130" cy="320040"/>
            </a:xfrm>
            <a:prstGeom prst="roundRect">
              <a:avLst/>
            </a:prstGeom>
            <a:solidFill>
              <a:schemeClr val="bg1">
                <a:lumMod val="95000"/>
              </a:schemeClr>
            </a:solidFill>
            <a:ln w="127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Online</a:t>
              </a:r>
              <a:endParaRPr lang="en-US" sz="2000" dirty="0">
                <a:solidFill>
                  <a:schemeClr val="tx1"/>
                </a:solidFill>
              </a:endParaRPr>
            </a:p>
          </p:txBody>
        </p:sp>
      </p:grpSp>
      <p:sp>
        <p:nvSpPr>
          <p:cNvPr id="11" name="TextBox 10"/>
          <p:cNvSpPr txBox="1"/>
          <p:nvPr/>
        </p:nvSpPr>
        <p:spPr>
          <a:xfrm>
            <a:off x="2514600" y="1240907"/>
            <a:ext cx="5943600" cy="664092"/>
          </a:xfrm>
          <a:prstGeom prst="rect">
            <a:avLst/>
          </a:prstGeom>
          <a:noFill/>
        </p:spPr>
        <p:txBody>
          <a:bodyPr wrap="square" rtlCol="0" anchor="ctr">
            <a:noAutofit/>
          </a:bodyPr>
          <a:lstStyle/>
          <a:p>
            <a:pPr>
              <a:lnSpc>
                <a:spcPct val="150000"/>
              </a:lnSpc>
            </a:pPr>
            <a:r>
              <a:rPr lang="en-US" dirty="0" smtClean="0"/>
              <a:t>… an example pulled from our DB…</a:t>
            </a:r>
          </a:p>
        </p:txBody>
      </p:sp>
      <p:sp>
        <p:nvSpPr>
          <p:cNvPr id="6" name="Rounded Rectangular Callout 5"/>
          <p:cNvSpPr/>
          <p:nvPr/>
        </p:nvSpPr>
        <p:spPr>
          <a:xfrm>
            <a:off x="3200400" y="910176"/>
            <a:ext cx="3048000" cy="1200150"/>
          </a:xfrm>
          <a:prstGeom prst="wedgeRoundRectCallout">
            <a:avLst>
              <a:gd name="adj1" fmla="val -4799"/>
              <a:gd name="adj2" fmla="val 76950"/>
              <a:gd name="adj3" fmla="val 16667"/>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a:solidFill>
                  <a:srgbClr val="0070C0"/>
                </a:solidFill>
                <a:latin typeface="Courier New" pitchFamily="49" charset="0"/>
                <a:cs typeface="Courier New" pitchFamily="49" charset="0"/>
              </a:rPr>
              <a:t>"\x6D"</a:t>
            </a:r>
            <a:r>
              <a:rPr lang="de-DE" dirty="0">
                <a:solidFill>
                  <a:schemeClr val="tx1"/>
                </a:solidFill>
                <a:latin typeface="Courier New" pitchFamily="49" charset="0"/>
                <a:cs typeface="Courier New" pitchFamily="49" charset="0"/>
              </a:rPr>
              <a:t>+</a:t>
            </a:r>
            <a:r>
              <a:rPr lang="de-DE" dirty="0">
                <a:solidFill>
                  <a:srgbClr val="0070C0"/>
                </a:solidFill>
                <a:latin typeface="Courier New" pitchFamily="49" charset="0"/>
                <a:cs typeface="Courier New" pitchFamily="49" charset="0"/>
              </a:rPr>
              <a:t>"\x73\x69\x65"</a:t>
            </a:r>
            <a:r>
              <a:rPr lang="de-DE" dirty="0">
                <a:solidFill>
                  <a:schemeClr val="tx1"/>
                </a:solidFill>
                <a:latin typeface="Courier New" pitchFamily="49" charset="0"/>
                <a:cs typeface="Courier New" pitchFamily="49" charset="0"/>
              </a:rPr>
              <a:t>+</a:t>
            </a:r>
            <a:r>
              <a:rPr lang="de-DE" dirty="0">
                <a:solidFill>
                  <a:srgbClr val="0070C0"/>
                </a:solidFill>
                <a:latin typeface="Courier New" pitchFamily="49" charset="0"/>
                <a:cs typeface="Courier New" pitchFamily="49" charset="0"/>
              </a:rPr>
              <a:t>"\x20\x36</a:t>
            </a:r>
            <a:r>
              <a:rPr lang="en-US" dirty="0">
                <a:solidFill>
                  <a:srgbClr val="0070C0"/>
                </a:solidFill>
                <a:latin typeface="Courier New" pitchFamily="49" charset="0"/>
                <a:cs typeface="Courier New" pitchFamily="49" charset="0"/>
              </a:rPr>
              <a:t>"</a:t>
            </a:r>
            <a:endParaRPr lang="de-DE" dirty="0">
              <a:solidFill>
                <a:srgbClr val="0070C0"/>
              </a:solidFill>
              <a:latin typeface="Courier New" pitchFamily="49" charset="0"/>
              <a:cs typeface="Courier New" pitchFamily="49" charset="0"/>
            </a:endParaRPr>
          </a:p>
          <a:p>
            <a:pPr algn="ctr"/>
            <a:r>
              <a:rPr lang="de-DE" dirty="0">
                <a:latin typeface="Courier New" pitchFamily="49" charset="0"/>
                <a:cs typeface="Courier New" pitchFamily="49" charset="0"/>
              </a:rPr>
              <a:t>=</a:t>
            </a:r>
          </a:p>
          <a:p>
            <a:pPr algn="ctr"/>
            <a:r>
              <a:rPr lang="de-DE" dirty="0">
                <a:solidFill>
                  <a:srgbClr val="0070C0"/>
                </a:solidFill>
                <a:latin typeface="Courier New" pitchFamily="49" charset="0"/>
                <a:cs typeface="Courier New" pitchFamily="49" charset="0"/>
              </a:rPr>
              <a:t>"msie 6"</a:t>
            </a:r>
          </a:p>
        </p:txBody>
      </p:sp>
      <p:sp>
        <p:nvSpPr>
          <p:cNvPr id="32" name="Rounded Rectangular Callout 31"/>
          <p:cNvSpPr/>
          <p:nvPr/>
        </p:nvSpPr>
        <p:spPr>
          <a:xfrm>
            <a:off x="5124013" y="3657600"/>
            <a:ext cx="3467974" cy="1200150"/>
          </a:xfrm>
          <a:prstGeom prst="wedgeRoundRectCallout">
            <a:avLst>
              <a:gd name="adj1" fmla="val -18105"/>
              <a:gd name="adj2" fmla="val -72804"/>
              <a:gd name="adj3" fmla="val 16667"/>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a:solidFill>
                  <a:srgbClr val="0070C0"/>
                </a:solidFill>
                <a:latin typeface="Courier New" pitchFamily="49" charset="0"/>
                <a:cs typeface="Courier New" pitchFamily="49" charset="0"/>
              </a:rPr>
              <a:t>"\x6D"</a:t>
            </a:r>
            <a:r>
              <a:rPr lang="de-DE" dirty="0">
                <a:solidFill>
                  <a:schemeClr val="tx1"/>
                </a:solidFill>
                <a:latin typeface="Courier New" pitchFamily="49" charset="0"/>
                <a:cs typeface="Courier New" pitchFamily="49" charset="0"/>
              </a:rPr>
              <a:t>+</a:t>
            </a:r>
            <a:r>
              <a:rPr lang="de-DE" dirty="0">
                <a:solidFill>
                  <a:srgbClr val="0070C0"/>
                </a:solidFill>
                <a:latin typeface="Courier New" pitchFamily="49" charset="0"/>
                <a:cs typeface="Courier New" pitchFamily="49" charset="0"/>
              </a:rPr>
              <a:t>"\x73"</a:t>
            </a:r>
            <a:r>
              <a:rPr lang="de-DE" dirty="0">
                <a:solidFill>
                  <a:schemeClr val="tx1"/>
                </a:solidFill>
                <a:latin typeface="Courier New" pitchFamily="49" charset="0"/>
                <a:cs typeface="Courier New" pitchFamily="49" charset="0"/>
              </a:rPr>
              <a:t>+</a:t>
            </a:r>
            <a:r>
              <a:rPr lang="de-DE" dirty="0">
                <a:solidFill>
                  <a:srgbClr val="0070C0"/>
                </a:solidFill>
                <a:latin typeface="Courier New" pitchFamily="49" charset="0"/>
                <a:cs typeface="Courier New" pitchFamily="49" charset="0"/>
              </a:rPr>
              <a:t>"\x69"</a:t>
            </a:r>
            <a:r>
              <a:rPr lang="de-DE" dirty="0">
                <a:solidFill>
                  <a:schemeClr val="tx1"/>
                </a:solidFill>
                <a:latin typeface="Courier New" pitchFamily="49" charset="0"/>
                <a:cs typeface="Courier New" pitchFamily="49" charset="0"/>
              </a:rPr>
              <a:t>+</a:t>
            </a:r>
            <a:r>
              <a:rPr lang="de-DE" dirty="0">
                <a:solidFill>
                  <a:srgbClr val="0070C0"/>
                </a:solidFill>
                <a:latin typeface="Courier New" pitchFamily="49" charset="0"/>
                <a:cs typeface="Courier New" pitchFamily="49" charset="0"/>
              </a:rPr>
              <a:t>"\x65"</a:t>
            </a:r>
            <a:r>
              <a:rPr lang="de-DE" dirty="0">
                <a:solidFill>
                  <a:schemeClr val="tx1"/>
                </a:solidFill>
                <a:latin typeface="Courier New" pitchFamily="49" charset="0"/>
                <a:cs typeface="Courier New" pitchFamily="49" charset="0"/>
              </a:rPr>
              <a:t>+</a:t>
            </a:r>
            <a:r>
              <a:rPr lang="de-DE" dirty="0">
                <a:solidFill>
                  <a:srgbClr val="0070C0"/>
                </a:solidFill>
                <a:latin typeface="Courier New" pitchFamily="49" charset="0"/>
                <a:cs typeface="Courier New" pitchFamily="49" charset="0"/>
              </a:rPr>
              <a:t>"\x20"</a:t>
            </a:r>
            <a:r>
              <a:rPr lang="de-DE" dirty="0">
                <a:solidFill>
                  <a:schemeClr val="tx1"/>
                </a:solidFill>
                <a:latin typeface="Courier New" pitchFamily="49" charset="0"/>
                <a:cs typeface="Courier New" pitchFamily="49" charset="0"/>
              </a:rPr>
              <a:t>+</a:t>
            </a:r>
            <a:r>
              <a:rPr lang="de-DE" dirty="0">
                <a:solidFill>
                  <a:srgbClr val="0070C0"/>
                </a:solidFill>
                <a:latin typeface="Courier New" pitchFamily="49" charset="0"/>
                <a:cs typeface="Courier New" pitchFamily="49" charset="0"/>
              </a:rPr>
              <a:t>"\x37</a:t>
            </a:r>
            <a:r>
              <a:rPr lang="en-US" dirty="0">
                <a:solidFill>
                  <a:srgbClr val="0070C0"/>
                </a:solidFill>
                <a:latin typeface="Courier New" pitchFamily="49" charset="0"/>
                <a:cs typeface="Courier New" pitchFamily="49" charset="0"/>
              </a:rPr>
              <a:t>"</a:t>
            </a:r>
            <a:endParaRPr lang="de-DE" dirty="0">
              <a:solidFill>
                <a:srgbClr val="0070C0"/>
              </a:solidFill>
              <a:latin typeface="Courier New" pitchFamily="49" charset="0"/>
              <a:cs typeface="Courier New" pitchFamily="49" charset="0"/>
            </a:endParaRPr>
          </a:p>
          <a:p>
            <a:pPr algn="ctr"/>
            <a:r>
              <a:rPr lang="de-DE" dirty="0">
                <a:latin typeface="Courier New" pitchFamily="49" charset="0"/>
                <a:cs typeface="Courier New" pitchFamily="49" charset="0"/>
              </a:rPr>
              <a:t>=</a:t>
            </a:r>
          </a:p>
          <a:p>
            <a:pPr algn="ctr"/>
            <a:r>
              <a:rPr lang="de-DE" dirty="0">
                <a:solidFill>
                  <a:srgbClr val="0070C0"/>
                </a:solidFill>
                <a:latin typeface="Courier New" pitchFamily="49" charset="0"/>
                <a:cs typeface="Courier New" pitchFamily="49" charset="0"/>
              </a:rPr>
              <a:t>"msie 7"</a:t>
            </a:r>
          </a:p>
        </p:txBody>
      </p:sp>
      <p:sp>
        <p:nvSpPr>
          <p:cNvPr id="34" name="Rounded Rectangular Callout 33"/>
          <p:cNvSpPr/>
          <p:nvPr/>
        </p:nvSpPr>
        <p:spPr>
          <a:xfrm>
            <a:off x="554176" y="5581650"/>
            <a:ext cx="4640318" cy="1200150"/>
          </a:xfrm>
          <a:prstGeom prst="wedgeRoundRectCallout">
            <a:avLst>
              <a:gd name="adj1" fmla="val 31828"/>
              <a:gd name="adj2" fmla="val -63608"/>
              <a:gd name="adj3" fmla="val 16667"/>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rgbClr val="0070C0"/>
                </a:solidFill>
                <a:latin typeface="Courier New" pitchFamily="49" charset="0"/>
                <a:cs typeface="Courier New" pitchFamily="49" charset="0"/>
              </a:rPr>
              <a:t>"O"</a:t>
            </a:r>
            <a:r>
              <a:rPr lang="en-US" dirty="0">
                <a:solidFill>
                  <a:schemeClr val="tx1"/>
                </a:solidFill>
                <a:latin typeface="Courier New" pitchFamily="49" charset="0"/>
                <a:cs typeface="Courier New" pitchFamily="49" charset="0"/>
              </a:rPr>
              <a:t>+</a:t>
            </a:r>
            <a:r>
              <a:rPr lang="en-US" dirty="0">
                <a:solidFill>
                  <a:srgbClr val="0070C0"/>
                </a:solidFill>
                <a:latin typeface="Courier New" pitchFamily="49" charset="0"/>
                <a:cs typeface="Courier New" pitchFamily="49" charset="0"/>
              </a:rPr>
              <a:t>"\x57\x43"</a:t>
            </a:r>
            <a:r>
              <a:rPr lang="en-US" dirty="0">
                <a:solidFill>
                  <a:schemeClr val="tx1"/>
                </a:solidFill>
                <a:latin typeface="Courier New" pitchFamily="49" charset="0"/>
                <a:cs typeface="Courier New" pitchFamily="49" charset="0"/>
              </a:rPr>
              <a:t>+</a:t>
            </a:r>
            <a:r>
              <a:rPr lang="en-US" dirty="0">
                <a:solidFill>
                  <a:srgbClr val="0070C0"/>
                </a:solidFill>
                <a:latin typeface="Courier New" pitchFamily="49" charset="0"/>
                <a:cs typeface="Courier New" pitchFamily="49" charset="0"/>
              </a:rPr>
              <a:t>"\x31\x30\x2E\x53"</a:t>
            </a:r>
            <a:r>
              <a:rPr lang="en-US" dirty="0">
                <a:solidFill>
                  <a:schemeClr val="tx1"/>
                </a:solidFill>
                <a:latin typeface="Courier New" pitchFamily="49" charset="0"/>
                <a:cs typeface="Courier New" pitchFamily="49" charset="0"/>
              </a:rPr>
              <a:t>+</a:t>
            </a:r>
            <a:r>
              <a:rPr lang="en-US" dirty="0">
                <a:solidFill>
                  <a:srgbClr val="0070C0"/>
                </a:solidFill>
                <a:latin typeface="Courier New" pitchFamily="49" charset="0"/>
                <a:cs typeface="Courier New" pitchFamily="49" charset="0"/>
              </a:rPr>
              <a:t>"pr"</a:t>
            </a:r>
            <a:r>
              <a:rPr lang="en-US" dirty="0">
                <a:solidFill>
                  <a:schemeClr val="tx1"/>
                </a:solidFill>
                <a:latin typeface="Courier New" pitchFamily="49" charset="0"/>
                <a:cs typeface="Courier New" pitchFamily="49" charset="0"/>
              </a:rPr>
              <a:t>+</a:t>
            </a:r>
            <a:r>
              <a:rPr lang="en-US" dirty="0">
                <a:solidFill>
                  <a:srgbClr val="0070C0"/>
                </a:solidFill>
                <a:latin typeface="Courier New" pitchFamily="49" charset="0"/>
                <a:cs typeface="Courier New" pitchFamily="49" charset="0"/>
              </a:rPr>
              <a:t>"ea"</a:t>
            </a:r>
            <a:r>
              <a:rPr lang="en-US" dirty="0">
                <a:solidFill>
                  <a:schemeClr val="tx1"/>
                </a:solidFill>
                <a:latin typeface="Courier New" pitchFamily="49" charset="0"/>
                <a:cs typeface="Courier New" pitchFamily="49" charset="0"/>
              </a:rPr>
              <a:t>+</a:t>
            </a:r>
            <a:r>
              <a:rPr lang="en-US" dirty="0">
                <a:solidFill>
                  <a:srgbClr val="0070C0"/>
                </a:solidFill>
                <a:latin typeface="Courier New" pitchFamily="49" charset="0"/>
                <a:cs typeface="Courier New" pitchFamily="49" charset="0"/>
              </a:rPr>
              <a:t>"ds"</a:t>
            </a:r>
            <a:r>
              <a:rPr lang="en-US" dirty="0">
                <a:solidFill>
                  <a:schemeClr val="tx1"/>
                </a:solidFill>
                <a:latin typeface="Courier New" pitchFamily="49" charset="0"/>
                <a:cs typeface="Courier New" pitchFamily="49" charset="0"/>
              </a:rPr>
              <a:t>+</a:t>
            </a:r>
            <a:r>
              <a:rPr lang="en-US" dirty="0">
                <a:solidFill>
                  <a:srgbClr val="0070C0"/>
                </a:solidFill>
                <a:latin typeface="Courier New" pitchFamily="49" charset="0"/>
                <a:cs typeface="Courier New" pitchFamily="49" charset="0"/>
              </a:rPr>
              <a:t>"he"</a:t>
            </a:r>
            <a:r>
              <a:rPr lang="en-US" dirty="0">
                <a:solidFill>
                  <a:schemeClr val="tx1"/>
                </a:solidFill>
                <a:latin typeface="Courier New" pitchFamily="49" charset="0"/>
                <a:cs typeface="Courier New" pitchFamily="49" charset="0"/>
              </a:rPr>
              <a:t>+</a:t>
            </a:r>
            <a:r>
              <a:rPr lang="en-US" dirty="0">
                <a:solidFill>
                  <a:srgbClr val="0070C0"/>
                </a:solidFill>
                <a:latin typeface="Courier New" pitchFamily="49" charset="0"/>
                <a:cs typeface="Courier New" pitchFamily="49" charset="0"/>
              </a:rPr>
              <a:t>"et"</a:t>
            </a:r>
          </a:p>
          <a:p>
            <a:pPr algn="ctr"/>
            <a:r>
              <a:rPr lang="en-US" dirty="0">
                <a:solidFill>
                  <a:schemeClr val="tx1"/>
                </a:solidFill>
                <a:latin typeface="Courier New" pitchFamily="49" charset="0"/>
                <a:cs typeface="Courier New" pitchFamily="49" charset="0"/>
              </a:rPr>
              <a:t>=</a:t>
            </a:r>
          </a:p>
          <a:p>
            <a:pPr algn="ctr"/>
            <a:r>
              <a:rPr lang="en-US" dirty="0">
                <a:solidFill>
                  <a:srgbClr val="0070C0"/>
                </a:solidFill>
                <a:latin typeface="Courier New" pitchFamily="49" charset="0"/>
                <a:cs typeface="Courier New" pitchFamily="49" charset="0"/>
              </a:rPr>
              <a:t>"OWC10.Spreadsheet"</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36</a:t>
            </a:fld>
            <a:endParaRPr lang="en-US" dirty="0" smtClean="0"/>
          </a:p>
        </p:txBody>
      </p:sp>
    </p:spTree>
    <p:extLst>
      <p:ext uri="{BB962C8B-B14F-4D97-AF65-F5344CB8AC3E}">
        <p14:creationId xmlns:p14="http://schemas.microsoft.com/office/powerpoint/2010/main" val="177720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34"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Malware Roulette </a:t>
            </a:r>
            <a:endParaRPr lang="en-US" sz="4800"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8156921" cy="4090421"/>
          </a:xfrm>
        </p:spPr>
      </p:pic>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dirty="0" smtClean="0"/>
          </a:p>
        </p:txBody>
      </p:sp>
    </p:spTree>
    <p:extLst>
      <p:ext uri="{BB962C8B-B14F-4D97-AF65-F5344CB8AC3E}">
        <p14:creationId xmlns:p14="http://schemas.microsoft.com/office/powerpoint/2010/main" val="34320925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atin typeface="Segoe UI" pitchFamily="34" charset="0"/>
                <a:ea typeface="Segoe UI" pitchFamily="34" charset="0"/>
                <a:cs typeface="Segoe UI" pitchFamily="34" charset="0"/>
              </a:rPr>
              <a:t>Related Work</a:t>
            </a:r>
          </a:p>
        </p:txBody>
      </p:sp>
      <p:grpSp>
        <p:nvGrpSpPr>
          <p:cNvPr id="18" name="Group 17"/>
          <p:cNvGrpSpPr/>
          <p:nvPr/>
        </p:nvGrpSpPr>
        <p:grpSpPr>
          <a:xfrm>
            <a:off x="990600" y="1447800"/>
            <a:ext cx="7086600" cy="4876800"/>
            <a:chOff x="990600" y="1447800"/>
            <a:chExt cx="7086600" cy="4876800"/>
          </a:xfrm>
        </p:grpSpPr>
        <p:sp>
          <p:nvSpPr>
            <p:cNvPr id="4" name="Rounded Rectangle 3"/>
            <p:cNvSpPr/>
            <p:nvPr/>
          </p:nvSpPr>
          <p:spPr>
            <a:xfrm>
              <a:off x="990600" y="1447800"/>
              <a:ext cx="7086600" cy="4876800"/>
            </a:xfrm>
            <a:prstGeom prst="roundRect">
              <a:avLst>
                <a:gd name="adj" fmla="val 1253"/>
              </a:avLst>
            </a:prstGeom>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40" tIns="91440" bIns="91440" rtlCol="0" anchor="ctr" anchorCtr="0"/>
            <a:lstStyle/>
            <a:p>
              <a:pPr algn="ctr"/>
              <a:endParaRPr lang="en-US" sz="2800" dirty="0" smtClean="0"/>
            </a:p>
          </p:txBody>
        </p:sp>
        <p:cxnSp>
          <p:nvCxnSpPr>
            <p:cNvPr id="6" name="Straight Connector 5"/>
            <p:cNvCxnSpPr>
              <a:stCxn id="4" idx="0"/>
              <a:endCxn id="4" idx="2"/>
            </p:cNvCxnSpPr>
            <p:nvPr/>
          </p:nvCxnSpPr>
          <p:spPr>
            <a:xfrm>
              <a:off x="4533900" y="1447800"/>
              <a:ext cx="0" cy="48768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1"/>
              <a:endCxn id="4" idx="3"/>
            </p:cNvCxnSpPr>
            <p:nvPr/>
          </p:nvCxnSpPr>
          <p:spPr>
            <a:xfrm>
              <a:off x="990600" y="3886200"/>
              <a:ext cx="70866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990600" y="1443220"/>
            <a:ext cx="3543300" cy="2442980"/>
          </a:xfrm>
          <a:prstGeom prst="rect">
            <a:avLst/>
          </a:prstGeom>
          <a:noFill/>
        </p:spPr>
        <p:txBody>
          <a:bodyPr wrap="square" rtlCol="0" anchor="ctr" anchorCtr="0">
            <a:noAutofit/>
          </a:bodyPr>
          <a:lstStyle/>
          <a:p>
            <a:pPr algn="ctr"/>
            <a:r>
              <a:rPr lang="en-US" sz="3200" dirty="0" smtClean="0"/>
              <a:t>Multipath</a:t>
            </a:r>
          </a:p>
          <a:p>
            <a:pPr algn="ctr"/>
            <a:r>
              <a:rPr lang="en-US" sz="3200" dirty="0" smtClean="0"/>
              <a:t>Execution</a:t>
            </a:r>
            <a:endParaRPr lang="en-US" sz="3200" dirty="0"/>
          </a:p>
        </p:txBody>
      </p:sp>
      <p:sp>
        <p:nvSpPr>
          <p:cNvPr id="13" name="TextBox 12"/>
          <p:cNvSpPr txBox="1"/>
          <p:nvPr/>
        </p:nvSpPr>
        <p:spPr>
          <a:xfrm>
            <a:off x="4533900" y="1443220"/>
            <a:ext cx="3543300" cy="2442980"/>
          </a:xfrm>
          <a:prstGeom prst="rect">
            <a:avLst/>
          </a:prstGeom>
          <a:noFill/>
        </p:spPr>
        <p:txBody>
          <a:bodyPr wrap="square" rtlCol="0" anchor="ctr" anchorCtr="0">
            <a:noAutofit/>
          </a:bodyPr>
          <a:lstStyle/>
          <a:p>
            <a:pPr algn="ctr"/>
            <a:r>
              <a:rPr lang="en-US" sz="3200" dirty="0" smtClean="0"/>
              <a:t>Symbolic</a:t>
            </a:r>
          </a:p>
          <a:p>
            <a:pPr algn="ctr"/>
            <a:r>
              <a:rPr lang="en-US" sz="3200" dirty="0" smtClean="0"/>
              <a:t>Execution</a:t>
            </a:r>
            <a:endParaRPr lang="en-US" sz="3200" dirty="0"/>
          </a:p>
        </p:txBody>
      </p:sp>
      <p:sp>
        <p:nvSpPr>
          <p:cNvPr id="14" name="TextBox 13"/>
          <p:cNvSpPr txBox="1"/>
          <p:nvPr/>
        </p:nvSpPr>
        <p:spPr>
          <a:xfrm>
            <a:off x="4533900" y="3895060"/>
            <a:ext cx="3543300" cy="2442980"/>
          </a:xfrm>
          <a:prstGeom prst="rect">
            <a:avLst/>
          </a:prstGeom>
          <a:noFill/>
        </p:spPr>
        <p:txBody>
          <a:bodyPr wrap="square" rtlCol="0" anchor="ctr" anchorCtr="0">
            <a:noAutofit/>
          </a:bodyPr>
          <a:lstStyle/>
          <a:p>
            <a:pPr algn="ctr"/>
            <a:r>
              <a:rPr lang="en-US" sz="3200" dirty="0" smtClean="0"/>
              <a:t>JavaScript</a:t>
            </a:r>
          </a:p>
          <a:p>
            <a:pPr algn="ctr"/>
            <a:r>
              <a:rPr lang="en-US" sz="3200" dirty="0" smtClean="0"/>
              <a:t>Analysis</a:t>
            </a:r>
            <a:endParaRPr lang="en-US" sz="3200" dirty="0"/>
          </a:p>
        </p:txBody>
      </p:sp>
      <p:sp>
        <p:nvSpPr>
          <p:cNvPr id="16" name="TextBox 15"/>
          <p:cNvSpPr txBox="1"/>
          <p:nvPr/>
        </p:nvSpPr>
        <p:spPr>
          <a:xfrm>
            <a:off x="990600" y="3895060"/>
            <a:ext cx="3543300" cy="2442980"/>
          </a:xfrm>
          <a:prstGeom prst="rect">
            <a:avLst/>
          </a:prstGeom>
          <a:noFill/>
        </p:spPr>
        <p:txBody>
          <a:bodyPr wrap="square" rtlCol="0" anchor="ctr" anchorCtr="0">
            <a:noAutofit/>
          </a:bodyPr>
          <a:lstStyle/>
          <a:p>
            <a:pPr algn="ctr"/>
            <a:r>
              <a:rPr lang="en-US" sz="3600" dirty="0" smtClean="0"/>
              <a:t>Cloaking and</a:t>
            </a:r>
          </a:p>
          <a:p>
            <a:pPr algn="ctr"/>
            <a:r>
              <a:rPr lang="en-US" sz="3600" dirty="0" smtClean="0"/>
              <a:t>Fingerprinting</a:t>
            </a:r>
            <a:endParaRPr lang="en-US" sz="3600" dirty="0"/>
          </a:p>
        </p:txBody>
      </p:sp>
      <p:sp>
        <p:nvSpPr>
          <p:cNvPr id="20" name="TextBox 19"/>
          <p:cNvSpPr txBox="1"/>
          <p:nvPr/>
        </p:nvSpPr>
        <p:spPr>
          <a:xfrm>
            <a:off x="990600" y="1443220"/>
            <a:ext cx="3543300" cy="2442980"/>
          </a:xfrm>
          <a:prstGeom prst="rect">
            <a:avLst/>
          </a:prstGeom>
          <a:noFill/>
        </p:spPr>
        <p:txBody>
          <a:bodyPr wrap="square" rtlCol="0" anchor="ctr" anchorCtr="0">
            <a:noAutofit/>
          </a:bodyPr>
          <a:lstStyle/>
          <a:p>
            <a:pPr algn="ctr"/>
            <a:r>
              <a:rPr lang="en-US" sz="3200" dirty="0" smtClean="0">
                <a:solidFill>
                  <a:schemeClr val="bg1">
                    <a:lumMod val="65000"/>
                  </a:schemeClr>
                </a:solidFill>
              </a:rPr>
              <a:t>Multipath</a:t>
            </a:r>
          </a:p>
          <a:p>
            <a:pPr algn="ctr"/>
            <a:r>
              <a:rPr lang="en-US" sz="3200" dirty="0" smtClean="0">
                <a:solidFill>
                  <a:schemeClr val="bg1">
                    <a:lumMod val="65000"/>
                  </a:schemeClr>
                </a:solidFill>
              </a:rPr>
              <a:t>Execution</a:t>
            </a:r>
            <a:endParaRPr lang="en-US" sz="3200" dirty="0">
              <a:solidFill>
                <a:schemeClr val="bg1">
                  <a:lumMod val="65000"/>
                </a:schemeClr>
              </a:solidFill>
            </a:endParaRPr>
          </a:p>
        </p:txBody>
      </p:sp>
      <p:sp>
        <p:nvSpPr>
          <p:cNvPr id="21" name="TextBox 20"/>
          <p:cNvSpPr txBox="1"/>
          <p:nvPr/>
        </p:nvSpPr>
        <p:spPr>
          <a:xfrm>
            <a:off x="4533900" y="1443220"/>
            <a:ext cx="3543300" cy="2442980"/>
          </a:xfrm>
          <a:prstGeom prst="rect">
            <a:avLst/>
          </a:prstGeom>
          <a:noFill/>
        </p:spPr>
        <p:txBody>
          <a:bodyPr wrap="square" rtlCol="0" anchor="ctr" anchorCtr="0">
            <a:noAutofit/>
          </a:bodyPr>
          <a:lstStyle/>
          <a:p>
            <a:pPr algn="ctr"/>
            <a:r>
              <a:rPr lang="en-US" sz="3200" dirty="0" smtClean="0">
                <a:solidFill>
                  <a:schemeClr val="bg1">
                    <a:lumMod val="65000"/>
                  </a:schemeClr>
                </a:solidFill>
              </a:rPr>
              <a:t>Symbolic</a:t>
            </a:r>
          </a:p>
          <a:p>
            <a:pPr algn="ctr"/>
            <a:r>
              <a:rPr lang="en-US" sz="3200" dirty="0" smtClean="0">
                <a:solidFill>
                  <a:schemeClr val="bg1">
                    <a:lumMod val="65000"/>
                  </a:schemeClr>
                </a:solidFill>
              </a:rPr>
              <a:t>Execution</a:t>
            </a:r>
            <a:endParaRPr lang="en-US" sz="3200" dirty="0">
              <a:solidFill>
                <a:schemeClr val="bg1">
                  <a:lumMod val="65000"/>
                </a:schemeClr>
              </a:solidFill>
            </a:endParaRPr>
          </a:p>
        </p:txBody>
      </p:sp>
      <p:sp>
        <p:nvSpPr>
          <p:cNvPr id="23" name="TextBox 22"/>
          <p:cNvSpPr txBox="1"/>
          <p:nvPr/>
        </p:nvSpPr>
        <p:spPr>
          <a:xfrm>
            <a:off x="4533900" y="3895060"/>
            <a:ext cx="3543300" cy="2442980"/>
          </a:xfrm>
          <a:prstGeom prst="rect">
            <a:avLst/>
          </a:prstGeom>
          <a:noFill/>
        </p:spPr>
        <p:txBody>
          <a:bodyPr wrap="square" rtlCol="0" anchor="ctr" anchorCtr="0">
            <a:noAutofit/>
          </a:bodyPr>
          <a:lstStyle/>
          <a:p>
            <a:pPr algn="ctr"/>
            <a:r>
              <a:rPr lang="en-US" sz="3200" dirty="0" smtClean="0">
                <a:solidFill>
                  <a:schemeClr val="bg1">
                    <a:lumMod val="65000"/>
                  </a:schemeClr>
                </a:solidFill>
              </a:rPr>
              <a:t>JavaScript</a:t>
            </a:r>
          </a:p>
          <a:p>
            <a:pPr algn="ctr"/>
            <a:r>
              <a:rPr lang="en-US" sz="3200" dirty="0" smtClean="0">
                <a:solidFill>
                  <a:schemeClr val="bg1">
                    <a:lumMod val="65000"/>
                  </a:schemeClr>
                </a:solidFill>
              </a:rPr>
              <a:t>Analysis</a:t>
            </a:r>
          </a:p>
        </p:txBody>
      </p:sp>
      <p:sp>
        <p:nvSpPr>
          <p:cNvPr id="24" name="Rounded Rectangular Callout 23"/>
          <p:cNvSpPr/>
          <p:nvPr/>
        </p:nvSpPr>
        <p:spPr>
          <a:xfrm>
            <a:off x="1066800" y="3810000"/>
            <a:ext cx="5943600" cy="2438400"/>
          </a:xfrm>
          <a:prstGeom prst="wedgeRoundRectCallout">
            <a:avLst>
              <a:gd name="adj1" fmla="val 32557"/>
              <a:gd name="adj2" fmla="val -67959"/>
              <a:gd name="adj3" fmla="val 16667"/>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marL="742950" lvl="1" indent="-285750">
              <a:buFont typeface="Arial" pitchFamily="34" charset="0"/>
              <a:buChar char="•"/>
            </a:pPr>
            <a:r>
              <a:rPr lang="en-US" sz="2400" dirty="0"/>
              <a:t>Godefroid et al, </a:t>
            </a:r>
            <a:r>
              <a:rPr lang="en-US" sz="2400" i="1" dirty="0" smtClean="0"/>
              <a:t>SAGE</a:t>
            </a:r>
          </a:p>
          <a:p>
            <a:pPr marL="742950" lvl="1" indent="-285750">
              <a:buFont typeface="Arial" pitchFamily="34" charset="0"/>
              <a:buChar char="•"/>
            </a:pPr>
            <a:endParaRPr lang="en-US" sz="2400" dirty="0"/>
          </a:p>
          <a:p>
            <a:pPr marL="742950" lvl="1" indent="-285750">
              <a:buFont typeface="Arial" pitchFamily="34" charset="0"/>
              <a:buChar char="•"/>
            </a:pPr>
            <a:r>
              <a:rPr lang="en-US" sz="2400" dirty="0"/>
              <a:t>Saxena et al., </a:t>
            </a:r>
            <a:r>
              <a:rPr lang="en-US" sz="2400" i="1" dirty="0"/>
              <a:t>A Symbolic Execution Framework for JavaScript</a:t>
            </a:r>
          </a:p>
        </p:txBody>
      </p:sp>
      <p:sp>
        <p:nvSpPr>
          <p:cNvPr id="25" name="Rounded Rectangular Callout 24"/>
          <p:cNvSpPr/>
          <p:nvPr/>
        </p:nvSpPr>
        <p:spPr>
          <a:xfrm>
            <a:off x="1066800" y="1524000"/>
            <a:ext cx="5943600" cy="2438400"/>
          </a:xfrm>
          <a:prstGeom prst="wedgeRoundRectCallout">
            <a:avLst>
              <a:gd name="adj1" fmla="val 29337"/>
              <a:gd name="adj2" fmla="val 62419"/>
              <a:gd name="adj3" fmla="val 16667"/>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0" rIns="0" rtlCol="0" anchor="ctr"/>
          <a:lstStyle/>
          <a:p>
            <a:pPr marL="742950" lvl="1" indent="-285750">
              <a:buFont typeface="Arial" pitchFamily="34" charset="0"/>
              <a:buChar char="•"/>
            </a:pPr>
            <a:r>
              <a:rPr lang="en-US" dirty="0"/>
              <a:t>Cova et al, </a:t>
            </a:r>
            <a:r>
              <a:rPr lang="en-US" i="1" dirty="0"/>
              <a:t>Detection and Analysis of Drive-by-Download Attacks and Malicious JavaScript </a:t>
            </a:r>
            <a:r>
              <a:rPr lang="en-US" i="1" dirty="0" smtClean="0"/>
              <a:t>Code</a:t>
            </a:r>
          </a:p>
          <a:p>
            <a:pPr marL="742950" lvl="1" indent="-285750">
              <a:buFont typeface="Arial" pitchFamily="34" charset="0"/>
              <a:buChar char="•"/>
            </a:pPr>
            <a:endParaRPr lang="en-US" i="1" dirty="0"/>
          </a:p>
          <a:p>
            <a:pPr marL="742950" lvl="1" indent="-285750">
              <a:buFont typeface="Arial" pitchFamily="34" charset="0"/>
              <a:buChar char="•"/>
            </a:pPr>
            <a:r>
              <a:rPr lang="en-US" dirty="0"/>
              <a:t>Chen et al, </a:t>
            </a:r>
            <a:r>
              <a:rPr lang="en-US" i="1" dirty="0"/>
              <a:t>WebPatrol: Automated Collection and Replay of Web-based Malware </a:t>
            </a:r>
            <a:r>
              <a:rPr lang="en-US" i="1" dirty="0" smtClean="0"/>
              <a:t>Scenarios</a:t>
            </a:r>
          </a:p>
          <a:p>
            <a:pPr marL="742950" lvl="1" indent="-285750">
              <a:buFont typeface="Arial" pitchFamily="34" charset="0"/>
              <a:buChar char="•"/>
            </a:pPr>
            <a:endParaRPr lang="en-US" i="1" dirty="0"/>
          </a:p>
          <a:p>
            <a:pPr marL="742950" lvl="1" indent="-285750">
              <a:buFont typeface="Arial" pitchFamily="34" charset="0"/>
              <a:buChar char="•"/>
            </a:pPr>
            <a:r>
              <a:rPr lang="en-US" dirty="0"/>
              <a:t>Bisht et </a:t>
            </a:r>
            <a:r>
              <a:rPr lang="en-US" dirty="0" smtClean="0"/>
              <a:t>al</a:t>
            </a:r>
            <a:r>
              <a:rPr lang="en-US" dirty="0"/>
              <a:t>, </a:t>
            </a:r>
            <a:r>
              <a:rPr lang="en-US" i="1" dirty="0"/>
              <a:t>NoTamper: Automatic blackbox detection of parameter tampering opportunities in web </a:t>
            </a:r>
            <a:r>
              <a:rPr lang="en-US" i="1" dirty="0" smtClean="0"/>
              <a:t>app.s</a:t>
            </a:r>
            <a:endParaRPr lang="en-US" i="1" dirty="0"/>
          </a:p>
        </p:txBody>
      </p:sp>
      <p:sp>
        <p:nvSpPr>
          <p:cNvPr id="26" name="Rounded Rectangular Callout 25"/>
          <p:cNvSpPr/>
          <p:nvPr/>
        </p:nvSpPr>
        <p:spPr>
          <a:xfrm>
            <a:off x="2057400" y="1524000"/>
            <a:ext cx="5943600" cy="2438400"/>
          </a:xfrm>
          <a:prstGeom prst="wedgeRoundRectCallout">
            <a:avLst>
              <a:gd name="adj1" fmla="val -31128"/>
              <a:gd name="adj2" fmla="val 64163"/>
              <a:gd name="adj3" fmla="val 16667"/>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0" rIns="0" rtlCol="0" anchor="ctr"/>
          <a:lstStyle/>
          <a:p>
            <a:pPr marL="800100" lvl="1" indent="-342900">
              <a:buFont typeface="Arial" pitchFamily="34" charset="0"/>
              <a:buChar char="•"/>
            </a:pPr>
            <a:r>
              <a:rPr lang="en-US" sz="2400" dirty="0"/>
              <a:t>Eckersley, </a:t>
            </a:r>
            <a:r>
              <a:rPr lang="en-US" sz="2400" i="1" dirty="0"/>
              <a:t>How Unique Is Your Web Browser</a:t>
            </a:r>
            <a:r>
              <a:rPr lang="en-US" sz="2400" i="1" dirty="0" smtClean="0"/>
              <a:t>?</a:t>
            </a:r>
          </a:p>
          <a:p>
            <a:pPr marL="800100" lvl="1" indent="-342900">
              <a:buFont typeface="Arial" pitchFamily="34" charset="0"/>
              <a:buChar char="•"/>
            </a:pPr>
            <a:endParaRPr lang="en-US" sz="2400" i="1" dirty="0"/>
          </a:p>
          <a:p>
            <a:pPr marL="800100" lvl="1" indent="-342900">
              <a:buFont typeface="Arial" pitchFamily="34" charset="0"/>
              <a:buChar char="•"/>
            </a:pPr>
            <a:r>
              <a:rPr lang="en-US" sz="2400" dirty="0" smtClean="0"/>
              <a:t>Plenty related </a:t>
            </a:r>
            <a:r>
              <a:rPr lang="en-US" sz="2400" dirty="0"/>
              <a:t>research in binary malware analysis</a:t>
            </a:r>
          </a:p>
        </p:txBody>
      </p:sp>
      <p:sp>
        <p:nvSpPr>
          <p:cNvPr id="17" name="Rounded Rectangular Callout 16"/>
          <p:cNvSpPr/>
          <p:nvPr/>
        </p:nvSpPr>
        <p:spPr>
          <a:xfrm>
            <a:off x="2057400" y="3810000"/>
            <a:ext cx="5943600" cy="2438400"/>
          </a:xfrm>
          <a:prstGeom prst="wedgeRoundRectCallout">
            <a:avLst>
              <a:gd name="adj1" fmla="val -30591"/>
              <a:gd name="adj2" fmla="val -67523"/>
              <a:gd name="adj3" fmla="val 16667"/>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marL="742950" lvl="1" indent="-285750">
              <a:buFont typeface="Arial" pitchFamily="34" charset="0"/>
              <a:buChar char="•"/>
            </a:pPr>
            <a:r>
              <a:rPr lang="en-US" sz="2400" dirty="0"/>
              <a:t>Moser et al., </a:t>
            </a:r>
            <a:r>
              <a:rPr lang="en-US" sz="2400" i="1" dirty="0"/>
              <a:t>Exploring Multiple Execution Paths for Malware </a:t>
            </a:r>
            <a:r>
              <a:rPr lang="en-US" sz="2400" i="1" dirty="0" smtClean="0"/>
              <a:t>Analysis</a:t>
            </a:r>
          </a:p>
          <a:p>
            <a:pPr marL="742950" lvl="1" indent="-285750">
              <a:buFont typeface="Arial" pitchFamily="34" charset="0"/>
              <a:buChar char="•"/>
            </a:pPr>
            <a:endParaRPr lang="en-US" sz="2400" i="1" dirty="0"/>
          </a:p>
          <a:p>
            <a:pPr marL="742950" lvl="1" indent="-285750">
              <a:buFont typeface="Arial" pitchFamily="34" charset="0"/>
              <a:buChar char="•"/>
            </a:pPr>
            <a:r>
              <a:rPr lang="en-US" sz="2400" dirty="0" smtClean="0"/>
              <a:t>Brumley </a:t>
            </a:r>
            <a:r>
              <a:rPr lang="en-US" sz="2400" dirty="0"/>
              <a:t>et al., </a:t>
            </a:r>
            <a:r>
              <a:rPr lang="en-US" sz="2400" i="1" dirty="0" smtClean="0"/>
              <a:t>MineSweeper</a:t>
            </a:r>
            <a:endParaRPr lang="en-US" sz="2400" i="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38</a:t>
            </a:fld>
            <a:endParaRPr lang="en-US" dirty="0"/>
          </a:p>
        </p:txBody>
      </p:sp>
    </p:spTree>
    <p:extLst>
      <p:ext uri="{BB962C8B-B14F-4D97-AF65-F5344CB8AC3E}">
        <p14:creationId xmlns:p14="http://schemas.microsoft.com/office/powerpoint/2010/main" val="17760369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20" grpId="0"/>
      <p:bldP spid="21" grpId="0"/>
      <p:bldP spid="23" grpId="0"/>
      <p:bldP spid="24" grpId="0" animBg="1"/>
      <p:bldP spid="25" grpId="0" animBg="1"/>
      <p:bldP spid="26"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685800" y="5410200"/>
            <a:ext cx="7620000" cy="914400"/>
          </a:xfrm>
          <a:prstGeom prst="roundRect">
            <a:avLst>
              <a:gd name="adj" fmla="val 6295"/>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 name="Rounded Rectangle 11"/>
          <p:cNvSpPr/>
          <p:nvPr/>
        </p:nvSpPr>
        <p:spPr>
          <a:xfrm>
            <a:off x="685800" y="3581400"/>
            <a:ext cx="7620000" cy="1524000"/>
          </a:xfrm>
          <a:prstGeom prst="roundRect">
            <a:avLst>
              <a:gd name="adj" fmla="val 6295"/>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 name="Rounded Rectangle 8"/>
          <p:cNvSpPr/>
          <p:nvPr/>
        </p:nvSpPr>
        <p:spPr>
          <a:xfrm>
            <a:off x="685800" y="1600200"/>
            <a:ext cx="7620000" cy="1600200"/>
          </a:xfrm>
          <a:prstGeom prst="roundRect">
            <a:avLst>
              <a:gd name="adj" fmla="val 6295"/>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sz="7300" dirty="0" smtClean="0"/>
              <a:t>Summary</a:t>
            </a:r>
            <a:endParaRPr lang="en-US" dirty="0"/>
          </a:p>
        </p:txBody>
      </p:sp>
      <p:sp>
        <p:nvSpPr>
          <p:cNvPr id="3" name="Content Placeholder 2"/>
          <p:cNvSpPr>
            <a:spLocks noGrp="1"/>
          </p:cNvSpPr>
          <p:nvPr>
            <p:ph idx="1"/>
          </p:nvPr>
        </p:nvSpPr>
        <p:spPr>
          <a:xfrm>
            <a:off x="762000" y="1676400"/>
            <a:ext cx="7467600" cy="4525963"/>
          </a:xfrm>
        </p:spPr>
        <p:txBody>
          <a:bodyPr>
            <a:noAutofit/>
          </a:bodyPr>
          <a:lstStyle/>
          <a:p>
            <a:r>
              <a:rPr lang="en-US" sz="2800" i="1" dirty="0" smtClean="0"/>
              <a:t>Rozzle</a:t>
            </a:r>
            <a:r>
              <a:rPr lang="en-US" sz="2800" dirty="0" smtClean="0"/>
              <a:t>: Multi-profile execution</a:t>
            </a:r>
          </a:p>
          <a:p>
            <a:pPr lvl="1"/>
            <a:r>
              <a:rPr lang="en-US" sz="2400" i="1" dirty="0" smtClean="0"/>
              <a:t>Look</a:t>
            </a:r>
            <a:r>
              <a:rPr lang="en-US" sz="2400" dirty="0" smtClean="0"/>
              <a:t> as vulnerable as possible</a:t>
            </a:r>
          </a:p>
          <a:p>
            <a:pPr lvl="1"/>
            <a:r>
              <a:rPr lang="en-US" sz="2400" dirty="0" smtClean="0"/>
              <a:t>Improve </a:t>
            </a:r>
            <a:r>
              <a:rPr lang="en-US" sz="2400" i="1" dirty="0" smtClean="0"/>
              <a:t>existing</a:t>
            </a:r>
            <a:r>
              <a:rPr lang="en-US" sz="2400" dirty="0" smtClean="0"/>
              <a:t> malware detectors</a:t>
            </a:r>
          </a:p>
          <a:p>
            <a:pPr lvl="1"/>
            <a:endParaRPr lang="en-US" sz="2400" dirty="0"/>
          </a:p>
          <a:p>
            <a:r>
              <a:rPr lang="en-US" sz="2800" dirty="0" smtClean="0"/>
              <a:t>Implementation:</a:t>
            </a:r>
          </a:p>
          <a:p>
            <a:pPr lvl="1"/>
            <a:r>
              <a:rPr lang="en-US" sz="2400" dirty="0" smtClean="0"/>
              <a:t>Implemented on top of IE9’s JavaScript engine</a:t>
            </a:r>
          </a:p>
          <a:p>
            <a:pPr lvl="1"/>
            <a:r>
              <a:rPr lang="en-US" sz="2400" dirty="0" smtClean="0"/>
              <a:t>Still some flaws, promising results</a:t>
            </a:r>
          </a:p>
          <a:p>
            <a:pPr lvl="1"/>
            <a:endParaRPr lang="en-US" sz="2400" dirty="0"/>
          </a:p>
          <a:p>
            <a:endParaRPr lang="en-US" sz="2400" dirty="0" smtClean="0"/>
          </a:p>
          <a:p>
            <a:r>
              <a:rPr lang="en-US" sz="2400" dirty="0" smtClean="0"/>
              <a:t>Idea of multi-execution is promising in other contexts</a:t>
            </a: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dirty="0" smtClean="0"/>
          </a:p>
        </p:txBody>
      </p:sp>
    </p:spTree>
    <p:extLst>
      <p:ext uri="{BB962C8B-B14F-4D97-AF65-F5344CB8AC3E}">
        <p14:creationId xmlns:p14="http://schemas.microsoft.com/office/powerpoint/2010/main" val="166138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889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smtClean="0"/>
          </a:p>
        </p:txBody>
      </p:sp>
      <p:sp>
        <p:nvSpPr>
          <p:cNvPr id="6" name="TextBox 5"/>
          <p:cNvSpPr txBox="1"/>
          <p:nvPr/>
        </p:nvSpPr>
        <p:spPr>
          <a:xfrm>
            <a:off x="2417624" y="4970617"/>
            <a:ext cx="4409669" cy="210983"/>
          </a:xfrm>
          <a:prstGeom prst="rect">
            <a:avLst/>
          </a:prstGeom>
          <a:solidFill>
            <a:schemeClr val="bg1"/>
          </a:solidFill>
        </p:spPr>
        <p:txBody>
          <a:bodyPr wrap="none" lIns="0" tIns="0" rIns="0" bIns="0" rtlCol="0">
            <a:noAutofit/>
          </a:bodyPr>
          <a:lstStyle/>
          <a:p>
            <a:r>
              <a:rPr lang="en-US" sz="1900" u="sng" dirty="0" err="1" smtClean="0">
                <a:solidFill>
                  <a:srgbClr val="0070C0"/>
                </a:solidFill>
              </a:rPr>
              <a:t>Haha</a:t>
            </a:r>
            <a:r>
              <a:rPr lang="en-US" sz="1900" u="sng" dirty="0" smtClean="0">
                <a:solidFill>
                  <a:srgbClr val="0070C0"/>
                </a:solidFill>
              </a:rPr>
              <a:t>, I cannot </a:t>
            </a:r>
            <a:r>
              <a:rPr lang="en-US" sz="1900" u="sng" dirty="0" err="1" smtClean="0">
                <a:solidFill>
                  <a:srgbClr val="0070C0"/>
                </a:solidFill>
              </a:rPr>
              <a:t>belive</a:t>
            </a:r>
            <a:r>
              <a:rPr lang="en-US" sz="1900" u="sng" dirty="0" smtClean="0">
                <a:solidFill>
                  <a:srgbClr val="0070C0"/>
                </a:solidFill>
              </a:rPr>
              <a:t> this guy actually does this!! LOL</a:t>
            </a:r>
            <a:endParaRPr lang="en-US" sz="1900" u="sng" dirty="0">
              <a:solidFill>
                <a:srgbClr val="0070C0"/>
              </a:solidFill>
            </a:endParaRPr>
          </a:p>
        </p:txBody>
      </p:sp>
      <p:grpSp>
        <p:nvGrpSpPr>
          <p:cNvPr id="3" name="Group 2"/>
          <p:cNvGrpSpPr/>
          <p:nvPr/>
        </p:nvGrpSpPr>
        <p:grpSpPr>
          <a:xfrm>
            <a:off x="2362201" y="2667001"/>
            <a:ext cx="6515099" cy="3392606"/>
            <a:chOff x="2362201" y="2667001"/>
            <a:chExt cx="6515099" cy="3392606"/>
          </a:xfrm>
        </p:grpSpPr>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1" y="2667001"/>
              <a:ext cx="6267696" cy="339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124200"/>
              <a:ext cx="3086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0381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Static – Dynamic Analysis Spectrum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dirty="0" smtClean="0"/>
          </a:p>
        </p:txBody>
      </p:sp>
      <p:cxnSp>
        <p:nvCxnSpPr>
          <p:cNvPr id="6" name="Straight Connector 5"/>
          <p:cNvCxnSpPr/>
          <p:nvPr/>
        </p:nvCxnSpPr>
        <p:spPr>
          <a:xfrm>
            <a:off x="838200" y="5334000"/>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5454134"/>
            <a:ext cx="1477905" cy="369332"/>
          </a:xfrm>
          <a:prstGeom prst="rect">
            <a:avLst/>
          </a:prstGeom>
          <a:noFill/>
        </p:spPr>
        <p:txBody>
          <a:bodyPr wrap="none" rtlCol="0">
            <a:spAutoFit/>
          </a:bodyPr>
          <a:lstStyle/>
          <a:p>
            <a:r>
              <a:rPr lang="en-US" b="1" dirty="0" smtClean="0"/>
              <a:t>Entirely static</a:t>
            </a:r>
            <a:endParaRPr lang="en-US" b="1" dirty="0"/>
          </a:p>
        </p:txBody>
      </p:sp>
      <p:sp>
        <p:nvSpPr>
          <p:cNvPr id="8" name="TextBox 7"/>
          <p:cNvSpPr txBox="1"/>
          <p:nvPr/>
        </p:nvSpPr>
        <p:spPr>
          <a:xfrm>
            <a:off x="6400800" y="5454134"/>
            <a:ext cx="1732782" cy="369332"/>
          </a:xfrm>
          <a:prstGeom prst="rect">
            <a:avLst/>
          </a:prstGeom>
          <a:noFill/>
        </p:spPr>
        <p:txBody>
          <a:bodyPr wrap="none" rtlCol="0">
            <a:spAutoFit/>
          </a:bodyPr>
          <a:lstStyle/>
          <a:p>
            <a:r>
              <a:rPr lang="en-US" b="1" dirty="0" smtClean="0"/>
              <a:t>Entirely runtime</a:t>
            </a:r>
            <a:endParaRPr lang="en-US" b="1" dirty="0"/>
          </a:p>
        </p:txBody>
      </p:sp>
      <p:sp>
        <p:nvSpPr>
          <p:cNvPr id="9" name="Rounded Rectangular Callout 8"/>
          <p:cNvSpPr/>
          <p:nvPr/>
        </p:nvSpPr>
        <p:spPr>
          <a:xfrm>
            <a:off x="838200" y="3048000"/>
            <a:ext cx="3581400" cy="1752600"/>
          </a:xfrm>
          <a:prstGeom prst="wedgeRoundRectCallout">
            <a:avLst>
              <a:gd name="adj1" fmla="val -38646"/>
              <a:gd name="adj2" fmla="val 90407"/>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2400" dirty="0" smtClean="0"/>
              <a:t>+ High coverage</a:t>
            </a:r>
          </a:p>
          <a:p>
            <a:r>
              <a:rPr lang="en-US" sz="2400" dirty="0" smtClean="0"/>
              <a:t>- Low precision</a:t>
            </a:r>
          </a:p>
          <a:p>
            <a:r>
              <a:rPr lang="en-US" sz="2400" dirty="0" smtClean="0"/>
              <a:t>- May not scale</a:t>
            </a:r>
            <a:endParaRPr lang="en-US" sz="2400" dirty="0"/>
          </a:p>
        </p:txBody>
      </p:sp>
      <p:sp>
        <p:nvSpPr>
          <p:cNvPr id="10" name="Rounded Rectangular Callout 9"/>
          <p:cNvSpPr/>
          <p:nvPr/>
        </p:nvSpPr>
        <p:spPr>
          <a:xfrm>
            <a:off x="4114800" y="1219200"/>
            <a:ext cx="3581400" cy="1752600"/>
          </a:xfrm>
          <a:prstGeom prst="wedgeRoundRectCallout">
            <a:avLst>
              <a:gd name="adj1" fmla="val 33200"/>
              <a:gd name="adj2" fmla="val 193541"/>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2400" dirty="0" smtClean="0"/>
              <a:t>+ High precision</a:t>
            </a:r>
          </a:p>
          <a:p>
            <a:r>
              <a:rPr lang="en-US" sz="2400" dirty="0" smtClean="0"/>
              <a:t>- High overhead</a:t>
            </a:r>
          </a:p>
          <a:p>
            <a:r>
              <a:rPr lang="en-US" sz="2400" dirty="0" smtClean="0"/>
              <a:t>- Low coverage</a:t>
            </a:r>
            <a:endParaRPr lang="en-US" sz="2400" dirty="0"/>
          </a:p>
        </p:txBody>
      </p:sp>
      <p:sp>
        <p:nvSpPr>
          <p:cNvPr id="11" name="TextBox 10"/>
          <p:cNvSpPr txBox="1"/>
          <p:nvPr/>
        </p:nvSpPr>
        <p:spPr>
          <a:xfrm>
            <a:off x="3352800" y="5454134"/>
            <a:ext cx="2025363" cy="369332"/>
          </a:xfrm>
          <a:prstGeom prst="rect">
            <a:avLst/>
          </a:prstGeom>
          <a:noFill/>
        </p:spPr>
        <p:txBody>
          <a:bodyPr wrap="none" rtlCol="0">
            <a:spAutoFit/>
          </a:bodyPr>
          <a:lstStyle/>
          <a:p>
            <a:r>
              <a:rPr lang="en-US" b="1" dirty="0" smtClean="0"/>
              <a:t>Symbolic execution</a:t>
            </a:r>
            <a:endParaRPr lang="en-US" b="1" dirty="0"/>
          </a:p>
        </p:txBody>
      </p:sp>
      <p:sp>
        <p:nvSpPr>
          <p:cNvPr id="12" name="Rounded Rectangular Callout 11"/>
          <p:cNvSpPr/>
          <p:nvPr/>
        </p:nvSpPr>
        <p:spPr>
          <a:xfrm>
            <a:off x="2574781" y="2413591"/>
            <a:ext cx="3581400" cy="1752600"/>
          </a:xfrm>
          <a:prstGeom prst="wedgeRoundRectCallout">
            <a:avLst>
              <a:gd name="adj1" fmla="val 1730"/>
              <a:gd name="adj2" fmla="val 126807"/>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2800" b="1" dirty="0" smtClean="0"/>
              <a:t>DART, SAGE</a:t>
            </a:r>
          </a:p>
          <a:p>
            <a:r>
              <a:rPr lang="en-US" sz="2400" dirty="0" smtClean="0"/>
              <a:t>+ High precision</a:t>
            </a:r>
          </a:p>
          <a:p>
            <a:r>
              <a:rPr lang="en-US" sz="2400" dirty="0" smtClean="0"/>
              <a:t>+ Scales reasonably well</a:t>
            </a:r>
          </a:p>
          <a:p>
            <a:r>
              <a:rPr lang="en-US" sz="2400" dirty="0" smtClean="0"/>
              <a:t>? High coverage</a:t>
            </a:r>
            <a:endParaRPr lang="en-US" sz="2400" dirty="0"/>
          </a:p>
        </p:txBody>
      </p:sp>
      <p:sp>
        <p:nvSpPr>
          <p:cNvPr id="13" name="TextBox 12"/>
          <p:cNvSpPr txBox="1"/>
          <p:nvPr/>
        </p:nvSpPr>
        <p:spPr>
          <a:xfrm>
            <a:off x="3352800" y="5486400"/>
            <a:ext cx="2025363" cy="400110"/>
          </a:xfrm>
          <a:prstGeom prst="rect">
            <a:avLst/>
          </a:prstGeom>
          <a:solidFill>
            <a:schemeClr val="bg1"/>
          </a:solidFill>
        </p:spPr>
        <p:txBody>
          <a:bodyPr wrap="square" rtlCol="0">
            <a:spAutoFit/>
          </a:bodyPr>
          <a:lstStyle/>
          <a:p>
            <a:pPr algn="ctr"/>
            <a:r>
              <a:rPr lang="en-US" sz="2000" b="1" dirty="0" smtClean="0">
                <a:solidFill>
                  <a:srgbClr val="FF0000"/>
                </a:solidFill>
              </a:rPr>
              <a:t>Multi-execution</a:t>
            </a:r>
            <a:endParaRPr lang="en-US" sz="2000" b="1" dirty="0">
              <a:solidFill>
                <a:srgbClr val="FF0000"/>
              </a:solidFill>
            </a:endParaRPr>
          </a:p>
        </p:txBody>
      </p:sp>
      <p:sp>
        <p:nvSpPr>
          <p:cNvPr id="14" name="Rounded Rectangular Callout 13"/>
          <p:cNvSpPr/>
          <p:nvPr/>
        </p:nvSpPr>
        <p:spPr>
          <a:xfrm>
            <a:off x="2324099" y="2565991"/>
            <a:ext cx="4305301" cy="1752600"/>
          </a:xfrm>
          <a:prstGeom prst="wedgeRoundRectCallout">
            <a:avLst>
              <a:gd name="adj1" fmla="val -13300"/>
              <a:gd name="adj2" fmla="val 118111"/>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r>
              <a:rPr lang="en-US" sz="2400" dirty="0" smtClean="0"/>
              <a:t>+ High precision</a:t>
            </a:r>
          </a:p>
          <a:p>
            <a:r>
              <a:rPr lang="en-US" sz="2400" dirty="0" smtClean="0"/>
              <a:t>+ High scalability</a:t>
            </a:r>
          </a:p>
          <a:p>
            <a:r>
              <a:rPr lang="en-US" sz="2400" dirty="0" smtClean="0"/>
              <a:t>+ High coverage</a:t>
            </a:r>
          </a:p>
          <a:p>
            <a:r>
              <a:rPr lang="en-US" sz="2400" dirty="0" smtClean="0"/>
              <a:t>- Watch out for resource usage</a:t>
            </a:r>
            <a:endParaRPr lang="en-US" sz="2400" dirty="0"/>
          </a:p>
        </p:txBody>
      </p:sp>
    </p:spTree>
    <p:extLst>
      <p:ext uri="{BB962C8B-B14F-4D97-AF65-F5344CB8AC3E}">
        <p14:creationId xmlns:p14="http://schemas.microsoft.com/office/powerpoint/2010/main" val="306269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par>
                                <p:cTn id="8" presetID="9" presetClass="emph" presetSubtype="0" grpId="0" nodeType="withEffect">
                                  <p:stCondLst>
                                    <p:cond delay="0"/>
                                  </p:stCondLst>
                                  <p:childTnLst>
                                    <p:set>
                                      <p:cBhvr rctx="PPT">
                                        <p:cTn id="9" dur="indefinite"/>
                                        <p:tgtEl>
                                          <p:spTgt spid="12"/>
                                        </p:tgtEl>
                                        <p:attrNameLst>
                                          <p:attrName>style.opacity</p:attrName>
                                        </p:attrNameLst>
                                      </p:cBhvr>
                                      <p:to>
                                        <p:strVal val="0.5"/>
                                      </p:to>
                                    </p:set>
                                    <p:animEffect filter="image" prLst="opacity: 0.5">
                                      <p:cBhvr rctx="IE">
                                        <p:cTn id="10" dur="indefinite"/>
                                        <p:tgtEl>
                                          <p:spTgt spid="12"/>
                                        </p:tgtEl>
                                      </p:cBhvr>
                                    </p:animEffect>
                                  </p:childTnLst>
                                </p:cTn>
                              </p:par>
                              <p:par>
                                <p:cTn id="11" presetID="9" presetClass="emph" presetSubtype="0" grpId="0" nodeType="with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Drive-by Malware Detection Landscape</a:t>
            </a:r>
            <a:endParaRPr lang="en-US" sz="3600" dirty="0"/>
          </a:p>
        </p:txBody>
      </p:sp>
      <p:sp>
        <p:nvSpPr>
          <p:cNvPr id="5" name="Slide Number Placeholder 4"/>
          <p:cNvSpPr>
            <a:spLocks noGrp="1"/>
          </p:cNvSpPr>
          <p:nvPr>
            <p:ph type="sldNum" sz="quarter" idx="12"/>
          </p:nvPr>
        </p:nvSpPr>
        <p:spPr/>
        <p:txBody>
          <a:bodyPr/>
          <a:lstStyle/>
          <a:p>
            <a:fld id="{4716626B-2CA8-4A5D-B1ED-3706ED989107}" type="slidenum">
              <a:rPr lang="en-US" smtClean="0"/>
              <a:pPr/>
              <a:t>5</a:t>
            </a:fld>
            <a:endParaRPr lang="en-US"/>
          </a:p>
        </p:txBody>
      </p:sp>
      <p:cxnSp>
        <p:nvCxnSpPr>
          <p:cNvPr id="7" name="Straight Connector 6"/>
          <p:cNvCxnSpPr/>
          <p:nvPr/>
        </p:nvCxnSpPr>
        <p:spPr>
          <a:xfrm>
            <a:off x="609600" y="4191000"/>
            <a:ext cx="8305800" cy="0"/>
          </a:xfrm>
          <a:prstGeom prst="line">
            <a:avLst/>
          </a:prstGeom>
          <a:ln w="38100">
            <a:solidFill>
              <a:schemeClr val="bg1">
                <a:lumMod val="85000"/>
              </a:schemeClr>
            </a:solidFill>
            <a:prstDash val="lgDash"/>
          </a:ln>
        </p:spPr>
        <p:style>
          <a:lnRef idx="1">
            <a:schemeClr val="accent6"/>
          </a:lnRef>
          <a:fillRef idx="0">
            <a:schemeClr val="accent6"/>
          </a:fillRef>
          <a:effectRef idx="0">
            <a:schemeClr val="accent6"/>
          </a:effectRef>
          <a:fontRef idx="minor">
            <a:schemeClr val="tx1"/>
          </a:fontRef>
        </p:style>
      </p:cxnSp>
      <p:cxnSp>
        <p:nvCxnSpPr>
          <p:cNvPr id="8" name="Straight Connector 7"/>
          <p:cNvCxnSpPr/>
          <p:nvPr/>
        </p:nvCxnSpPr>
        <p:spPr>
          <a:xfrm flipV="1">
            <a:off x="4572000" y="1524000"/>
            <a:ext cx="0" cy="4572000"/>
          </a:xfrm>
          <a:prstGeom prst="line">
            <a:avLst/>
          </a:prstGeom>
          <a:ln w="38100">
            <a:solidFill>
              <a:schemeClr val="bg1">
                <a:lumMod val="85000"/>
              </a:schemeClr>
            </a:solidFill>
            <a:prstDash val="lgDash"/>
          </a:ln>
        </p:spPr>
        <p:style>
          <a:lnRef idx="1">
            <a:schemeClr val="accent6"/>
          </a:lnRef>
          <a:fillRef idx="0">
            <a:schemeClr val="accent6"/>
          </a:fillRef>
          <a:effectRef idx="0">
            <a:schemeClr val="accent6"/>
          </a:effectRef>
          <a:fontRef idx="minor">
            <a:schemeClr val="tx1"/>
          </a:fontRef>
        </p:style>
      </p:cxnSp>
      <p:grpSp>
        <p:nvGrpSpPr>
          <p:cNvPr id="16" name="Group 15"/>
          <p:cNvGrpSpPr/>
          <p:nvPr/>
        </p:nvGrpSpPr>
        <p:grpSpPr>
          <a:xfrm>
            <a:off x="278952" y="3429000"/>
            <a:ext cx="1549848" cy="1499175"/>
            <a:chOff x="838200" y="2895600"/>
            <a:chExt cx="1549848" cy="1499175"/>
          </a:xfrm>
        </p:grpSpPr>
        <p:sp>
          <p:nvSpPr>
            <p:cNvPr id="11" name="TextBox 10"/>
            <p:cNvSpPr txBox="1"/>
            <p:nvPr/>
          </p:nvSpPr>
          <p:spPr>
            <a:xfrm>
              <a:off x="838200" y="2895600"/>
              <a:ext cx="1549848" cy="584775"/>
            </a:xfrm>
            <a:prstGeom prst="rect">
              <a:avLst/>
            </a:prstGeom>
            <a:noFill/>
          </p:spPr>
          <p:txBody>
            <a:bodyPr wrap="none" rtlCol="0">
              <a:spAutoFit/>
            </a:bodyPr>
            <a:lstStyle/>
            <a:p>
              <a:r>
                <a:rPr lang="en-US" sz="3200" b="1" dirty="0" smtClean="0">
                  <a:solidFill>
                    <a:schemeClr val="bg1">
                      <a:lumMod val="65000"/>
                    </a:schemeClr>
                  </a:solidFill>
                </a:rPr>
                <a:t>runtime</a:t>
              </a:r>
              <a:endParaRPr lang="en-US" sz="2800" b="1" dirty="0">
                <a:solidFill>
                  <a:schemeClr val="bg1">
                    <a:lumMod val="65000"/>
                  </a:schemeClr>
                </a:solidFill>
              </a:endParaRPr>
            </a:p>
          </p:txBody>
        </p:sp>
        <p:sp>
          <p:nvSpPr>
            <p:cNvPr id="12" name="TextBox 11"/>
            <p:cNvSpPr txBox="1"/>
            <p:nvPr/>
          </p:nvSpPr>
          <p:spPr>
            <a:xfrm>
              <a:off x="838200" y="3810000"/>
              <a:ext cx="1095556" cy="584775"/>
            </a:xfrm>
            <a:prstGeom prst="rect">
              <a:avLst/>
            </a:prstGeom>
            <a:noFill/>
          </p:spPr>
          <p:txBody>
            <a:bodyPr wrap="none" rtlCol="0">
              <a:spAutoFit/>
            </a:bodyPr>
            <a:lstStyle/>
            <a:p>
              <a:r>
                <a:rPr lang="en-US" sz="3200" b="1" dirty="0" smtClean="0">
                  <a:solidFill>
                    <a:schemeClr val="bg1">
                      <a:lumMod val="65000"/>
                    </a:schemeClr>
                  </a:solidFill>
                </a:rPr>
                <a:t>static</a:t>
              </a:r>
              <a:endParaRPr lang="en-US" sz="2800" b="1" dirty="0">
                <a:solidFill>
                  <a:schemeClr val="bg1">
                    <a:lumMod val="65000"/>
                  </a:schemeClr>
                </a:solidFill>
              </a:endParaRPr>
            </a:p>
          </p:txBody>
        </p:sp>
      </p:grpSp>
      <p:sp>
        <p:nvSpPr>
          <p:cNvPr id="13" name="TextBox 12"/>
          <p:cNvSpPr txBox="1"/>
          <p:nvPr/>
        </p:nvSpPr>
        <p:spPr>
          <a:xfrm>
            <a:off x="7336138" y="1263092"/>
            <a:ext cx="1750864" cy="861774"/>
          </a:xfrm>
          <a:prstGeom prst="rect">
            <a:avLst/>
          </a:prstGeom>
          <a:noFill/>
        </p:spPr>
        <p:txBody>
          <a:bodyPr wrap="none" rtlCol="0">
            <a:spAutoFit/>
          </a:bodyPr>
          <a:lstStyle/>
          <a:p>
            <a:pPr algn="ctr"/>
            <a:r>
              <a:rPr lang="en-US" sz="3200" b="1" dirty="0" smtClean="0">
                <a:solidFill>
                  <a:schemeClr val="bg1">
                    <a:lumMod val="65000"/>
                  </a:schemeClr>
                </a:solidFill>
              </a:rPr>
              <a:t>online</a:t>
            </a:r>
            <a:endParaRPr lang="en-US" sz="2800" b="1" dirty="0" smtClean="0">
              <a:solidFill>
                <a:schemeClr val="bg1">
                  <a:lumMod val="65000"/>
                </a:schemeClr>
              </a:solidFill>
            </a:endParaRPr>
          </a:p>
          <a:p>
            <a:r>
              <a:rPr lang="en-US" b="1" dirty="0" smtClean="0">
                <a:solidFill>
                  <a:schemeClr val="bg1">
                    <a:lumMod val="65000"/>
                  </a:schemeClr>
                </a:solidFill>
              </a:rPr>
              <a:t>(browser-based)</a:t>
            </a:r>
            <a:endParaRPr lang="en-US" b="1" dirty="0">
              <a:solidFill>
                <a:schemeClr val="bg1">
                  <a:lumMod val="65000"/>
                </a:schemeClr>
              </a:solidFill>
            </a:endParaRPr>
          </a:p>
        </p:txBody>
      </p:sp>
      <p:sp>
        <p:nvSpPr>
          <p:cNvPr id="14" name="TextBox 13"/>
          <p:cNvSpPr txBox="1"/>
          <p:nvPr/>
        </p:nvSpPr>
        <p:spPr>
          <a:xfrm>
            <a:off x="195031" y="1263092"/>
            <a:ext cx="1911805" cy="1292662"/>
          </a:xfrm>
          <a:prstGeom prst="rect">
            <a:avLst/>
          </a:prstGeom>
          <a:noFill/>
        </p:spPr>
        <p:txBody>
          <a:bodyPr wrap="none" rtlCol="0">
            <a:spAutoFit/>
          </a:bodyPr>
          <a:lstStyle/>
          <a:p>
            <a:pPr algn="ctr"/>
            <a:r>
              <a:rPr lang="en-US" sz="3200" b="1" dirty="0">
                <a:solidFill>
                  <a:schemeClr val="bg1">
                    <a:lumMod val="65000"/>
                  </a:schemeClr>
                </a:solidFill>
              </a:rPr>
              <a:t>o</a:t>
            </a:r>
            <a:r>
              <a:rPr lang="en-US" sz="3200" b="1" dirty="0" smtClean="0">
                <a:solidFill>
                  <a:schemeClr val="bg1">
                    <a:lumMod val="65000"/>
                  </a:schemeClr>
                </a:solidFill>
              </a:rPr>
              <a:t>ffline</a:t>
            </a:r>
            <a:endParaRPr lang="en-US" sz="2800" b="1" dirty="0" smtClean="0">
              <a:solidFill>
                <a:schemeClr val="bg1">
                  <a:lumMod val="65000"/>
                </a:schemeClr>
              </a:solidFill>
            </a:endParaRPr>
          </a:p>
          <a:p>
            <a:r>
              <a:rPr lang="en-US" b="1" dirty="0" smtClean="0">
                <a:solidFill>
                  <a:schemeClr val="bg1">
                    <a:lumMod val="65000"/>
                  </a:schemeClr>
                </a:solidFill>
              </a:rPr>
              <a:t>   (honey-monkey)</a:t>
            </a:r>
            <a:endParaRPr lang="en-US" b="1" dirty="0">
              <a:solidFill>
                <a:schemeClr val="bg1">
                  <a:lumMod val="65000"/>
                </a:schemeClr>
              </a:solidFill>
            </a:endParaRPr>
          </a:p>
          <a:p>
            <a:endParaRPr lang="en-US" sz="2800" b="1" dirty="0">
              <a:solidFill>
                <a:schemeClr val="bg1">
                  <a:lumMod val="65000"/>
                </a:schemeClr>
              </a:solidFill>
            </a:endParaRPr>
          </a:p>
        </p:txBody>
      </p:sp>
      <p:grpSp>
        <p:nvGrpSpPr>
          <p:cNvPr id="21" name="Group 20"/>
          <p:cNvGrpSpPr/>
          <p:nvPr/>
        </p:nvGrpSpPr>
        <p:grpSpPr>
          <a:xfrm>
            <a:off x="926321" y="2207947"/>
            <a:ext cx="2148345" cy="1462217"/>
            <a:chOff x="6805615" y="2588062"/>
            <a:chExt cx="2148345" cy="1462217"/>
          </a:xfrm>
        </p:grpSpPr>
        <p:sp>
          <p:nvSpPr>
            <p:cNvPr id="18" name="Oval 17"/>
            <p:cNvSpPr/>
            <p:nvPr/>
          </p:nvSpPr>
          <p:spPr>
            <a:xfrm>
              <a:off x="7655176" y="2588062"/>
              <a:ext cx="449225" cy="449225"/>
            </a:xfrm>
            <a:prstGeom prst="ellipse">
              <a:avLst/>
            </a:prstGeom>
            <a:solidFill>
              <a:schemeClr val="bg1">
                <a:lumMod val="95000"/>
              </a:schemeClr>
            </a:solidFill>
            <a:ln w="1270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297161" y="3198167"/>
              <a:ext cx="1165255" cy="523220"/>
            </a:xfrm>
            <a:prstGeom prst="rect">
              <a:avLst/>
            </a:prstGeom>
            <a:noFill/>
          </p:spPr>
          <p:txBody>
            <a:bodyPr wrap="none" rtlCol="0">
              <a:spAutoFit/>
            </a:bodyPr>
            <a:lstStyle/>
            <a:p>
              <a:pPr algn="ctr"/>
              <a:r>
                <a:rPr lang="en-US" sz="2800" b="1" dirty="0" smtClean="0"/>
                <a:t>Nozzle</a:t>
              </a:r>
              <a:endParaRPr lang="en-US" sz="2400" b="1" dirty="0"/>
            </a:p>
          </p:txBody>
        </p:sp>
        <p:sp>
          <p:nvSpPr>
            <p:cNvPr id="20" name="TextBox 19"/>
            <p:cNvSpPr txBox="1"/>
            <p:nvPr/>
          </p:nvSpPr>
          <p:spPr>
            <a:xfrm>
              <a:off x="6805615" y="3680947"/>
              <a:ext cx="2148345" cy="369332"/>
            </a:xfrm>
            <a:prstGeom prst="rect">
              <a:avLst/>
            </a:prstGeom>
            <a:noFill/>
          </p:spPr>
          <p:txBody>
            <a:bodyPr wrap="none" rtlCol="0">
              <a:spAutoFit/>
            </a:bodyPr>
            <a:lstStyle/>
            <a:p>
              <a:pPr algn="ctr"/>
              <a:r>
                <a:rPr lang="en-US" b="1" dirty="0" smtClean="0"/>
                <a:t>[Usenix Security ’09]</a:t>
              </a:r>
              <a:endParaRPr lang="en-US" b="1" dirty="0"/>
            </a:p>
          </p:txBody>
        </p:sp>
      </p:grpSp>
      <p:grpSp>
        <p:nvGrpSpPr>
          <p:cNvPr id="22" name="Group 21"/>
          <p:cNvGrpSpPr/>
          <p:nvPr/>
        </p:nvGrpSpPr>
        <p:grpSpPr>
          <a:xfrm>
            <a:off x="926320" y="4114800"/>
            <a:ext cx="2148345" cy="1462217"/>
            <a:chOff x="6805616" y="2588062"/>
            <a:chExt cx="2148345" cy="1462217"/>
          </a:xfrm>
        </p:grpSpPr>
        <p:sp>
          <p:nvSpPr>
            <p:cNvPr id="23" name="Oval 22"/>
            <p:cNvSpPr/>
            <p:nvPr/>
          </p:nvSpPr>
          <p:spPr>
            <a:xfrm>
              <a:off x="7655176" y="2588062"/>
              <a:ext cx="449225" cy="449225"/>
            </a:xfrm>
            <a:prstGeom prst="ellipse">
              <a:avLst/>
            </a:prstGeom>
            <a:solidFill>
              <a:schemeClr val="bg1"/>
            </a:solidFill>
            <a:ln w="1270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7332298" y="3198167"/>
              <a:ext cx="1094980" cy="523220"/>
            </a:xfrm>
            <a:prstGeom prst="rect">
              <a:avLst/>
            </a:prstGeom>
            <a:noFill/>
          </p:spPr>
          <p:txBody>
            <a:bodyPr wrap="none" rtlCol="0">
              <a:spAutoFit/>
            </a:bodyPr>
            <a:lstStyle/>
            <a:p>
              <a:pPr algn="ctr"/>
              <a:r>
                <a:rPr lang="en-US" sz="2800" b="1" dirty="0"/>
                <a:t>Z</a:t>
              </a:r>
              <a:r>
                <a:rPr lang="en-US" sz="2800" b="1" dirty="0" smtClean="0"/>
                <a:t>ozzle</a:t>
              </a:r>
              <a:endParaRPr lang="en-US" sz="2400" b="1" dirty="0"/>
            </a:p>
          </p:txBody>
        </p:sp>
        <p:sp>
          <p:nvSpPr>
            <p:cNvPr id="25" name="TextBox 24"/>
            <p:cNvSpPr txBox="1"/>
            <p:nvPr/>
          </p:nvSpPr>
          <p:spPr>
            <a:xfrm>
              <a:off x="6805616" y="3680947"/>
              <a:ext cx="2148345" cy="369332"/>
            </a:xfrm>
            <a:prstGeom prst="rect">
              <a:avLst/>
            </a:prstGeom>
            <a:noFill/>
          </p:spPr>
          <p:txBody>
            <a:bodyPr wrap="none" rtlCol="0">
              <a:spAutoFit/>
            </a:bodyPr>
            <a:lstStyle/>
            <a:p>
              <a:pPr algn="ctr"/>
              <a:r>
                <a:rPr lang="en-US" b="1" dirty="0" smtClean="0"/>
                <a:t>[Usenix Security ’11]</a:t>
              </a:r>
              <a:endParaRPr lang="en-US" b="1" dirty="0"/>
            </a:p>
          </p:txBody>
        </p:sp>
      </p:grpSp>
      <p:sp>
        <p:nvSpPr>
          <p:cNvPr id="27" name="Rounded Rectangular Callout 26"/>
          <p:cNvSpPr/>
          <p:nvPr/>
        </p:nvSpPr>
        <p:spPr>
          <a:xfrm>
            <a:off x="4777882" y="2395827"/>
            <a:ext cx="3235116" cy="1306113"/>
          </a:xfrm>
          <a:prstGeom prst="wedgeRoundRectCallout">
            <a:avLst>
              <a:gd name="adj1" fmla="val -125200"/>
              <a:gd name="adj2" fmla="val -47927"/>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marL="285750" indent="-285750">
              <a:buFont typeface="Arial" pitchFamily="34" charset="0"/>
              <a:buChar char="•"/>
            </a:pPr>
            <a:r>
              <a:rPr lang="en-US" dirty="0" smtClean="0"/>
              <a:t>Instrumented browser</a:t>
            </a:r>
          </a:p>
          <a:p>
            <a:pPr marL="285750" indent="-285750">
              <a:buFont typeface="Arial" pitchFamily="34" charset="0"/>
              <a:buChar char="•"/>
            </a:pPr>
            <a:r>
              <a:rPr lang="en-US" dirty="0" smtClean="0"/>
              <a:t>Looks for heap sprays</a:t>
            </a:r>
          </a:p>
          <a:p>
            <a:pPr marL="285750" indent="-285750">
              <a:buFont typeface="Arial" pitchFamily="34" charset="0"/>
              <a:buChar char="•"/>
            </a:pPr>
            <a:r>
              <a:rPr lang="en-US" dirty="0" smtClean="0"/>
              <a:t>Moderately high overhead</a:t>
            </a:r>
            <a:endParaRPr lang="en-US" dirty="0"/>
          </a:p>
        </p:txBody>
      </p:sp>
      <p:sp>
        <p:nvSpPr>
          <p:cNvPr id="28" name="Rounded Rectangular Callout 27"/>
          <p:cNvSpPr/>
          <p:nvPr/>
        </p:nvSpPr>
        <p:spPr>
          <a:xfrm>
            <a:off x="4762500" y="4343400"/>
            <a:ext cx="3235116" cy="1306113"/>
          </a:xfrm>
          <a:prstGeom prst="wedgeRoundRectCallout">
            <a:avLst>
              <a:gd name="adj1" fmla="val -125155"/>
              <a:gd name="adj2" fmla="val -45252"/>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marL="285750" indent="-285750">
              <a:buFont typeface="Arial" pitchFamily="34" charset="0"/>
              <a:buChar char="•"/>
            </a:pPr>
            <a:r>
              <a:rPr lang="en-US" dirty="0" smtClean="0"/>
              <a:t>Mostly static detection</a:t>
            </a:r>
          </a:p>
          <a:p>
            <a:pPr marL="285750" indent="-285750">
              <a:buFont typeface="Arial" pitchFamily="34" charset="0"/>
              <a:buChar char="•"/>
            </a:pPr>
            <a:r>
              <a:rPr lang="en-US" dirty="0" smtClean="0"/>
              <a:t>Low overhead, high reach</a:t>
            </a:r>
          </a:p>
          <a:p>
            <a:pPr marL="285750" indent="-285750">
              <a:buFont typeface="Arial" pitchFamily="34" charset="0"/>
              <a:buChar char="•"/>
            </a:pPr>
            <a:r>
              <a:rPr lang="en-US" i="1" dirty="0" smtClean="0"/>
              <a:t>Can</a:t>
            </a:r>
            <a:r>
              <a:rPr lang="en-US" dirty="0" smtClean="0"/>
              <a:t> be deployed in browser</a:t>
            </a:r>
            <a:endParaRPr lang="en-US" dirty="0"/>
          </a:p>
        </p:txBody>
      </p:sp>
    </p:spTree>
    <p:extLst>
      <p:ext uri="{BB962C8B-B14F-4D97-AF65-F5344CB8AC3E}">
        <p14:creationId xmlns:p14="http://schemas.microsoft.com/office/powerpoint/2010/main" val="1222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410200" y="1524000"/>
            <a:ext cx="3855328" cy="2674218"/>
            <a:chOff x="5410200" y="956449"/>
            <a:chExt cx="3855328" cy="2674218"/>
          </a:xfrm>
        </p:grpSpPr>
        <p:pic>
          <p:nvPicPr>
            <p:cNvPr id="1029" name="Picture 5" descr="http://www.applewooddata.co.uk/Images/Server%20Farm%20front%20Vei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956449"/>
              <a:ext cx="2988313" cy="209616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userlogos.org/files/logos/Rog/bing.com_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0969" y="1887248"/>
              <a:ext cx="2324559" cy="174341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dirty="0" smtClean="0"/>
          </a:p>
        </p:txBody>
      </p:sp>
      <p:sp>
        <p:nvSpPr>
          <p:cNvPr id="11" name="Title 1"/>
          <p:cNvSpPr>
            <a:spLocks noGrp="1"/>
          </p:cNvSpPr>
          <p:nvPr>
            <p:ph type="title"/>
          </p:nvPr>
        </p:nvSpPr>
        <p:spPr>
          <a:xfrm>
            <a:off x="457200" y="274638"/>
            <a:ext cx="8229600" cy="1143000"/>
          </a:xfrm>
        </p:spPr>
        <p:txBody>
          <a:bodyPr>
            <a:normAutofit/>
          </a:bodyPr>
          <a:lstStyle/>
          <a:p>
            <a:r>
              <a:rPr lang="en-US" sz="4400" dirty="0" smtClean="0"/>
              <a:t>Search Engine Crawling</a:t>
            </a:r>
            <a:endParaRPr lang="en-US" sz="4400" dirty="0"/>
          </a:p>
        </p:txBody>
      </p:sp>
      <p:grpSp>
        <p:nvGrpSpPr>
          <p:cNvPr id="6" name="Group 5"/>
          <p:cNvGrpSpPr/>
          <p:nvPr/>
        </p:nvGrpSpPr>
        <p:grpSpPr>
          <a:xfrm>
            <a:off x="5562600" y="4179821"/>
            <a:ext cx="2888421" cy="2297179"/>
            <a:chOff x="6019800" y="4376387"/>
            <a:chExt cx="2378713" cy="1891805"/>
          </a:xfrm>
        </p:grpSpPr>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8115" y="4376387"/>
              <a:ext cx="1650398" cy="1139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http://www.photoshopfiles.com/photoshop_files/121/preview.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019800" y="4972792"/>
              <a:ext cx="1295400" cy="1295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304800" y="2854094"/>
            <a:ext cx="2667000" cy="1946506"/>
            <a:chOff x="304800" y="2721443"/>
            <a:chExt cx="2667000" cy="1946506"/>
          </a:xfrm>
        </p:grpSpPr>
        <p:grpSp>
          <p:nvGrpSpPr>
            <p:cNvPr id="14" name="Group 13"/>
            <p:cNvGrpSpPr/>
            <p:nvPr/>
          </p:nvGrpSpPr>
          <p:grpSpPr>
            <a:xfrm>
              <a:off x="304800" y="2721443"/>
              <a:ext cx="2667000" cy="1701068"/>
              <a:chOff x="-304800" y="3581400"/>
              <a:chExt cx="3962400" cy="2527301"/>
            </a:xfrm>
          </p:grpSpPr>
          <p:pic>
            <p:nvPicPr>
              <p:cNvPr id="1027" name="Picture 3"/>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1752600" y="3581400"/>
                <a:ext cx="1905000" cy="222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762000" y="3733800"/>
                <a:ext cx="1905000" cy="222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304800" y="3886200"/>
                <a:ext cx="1905000" cy="222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5313" y="4439349"/>
              <a:ext cx="20859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1" name="Picture 11" descr="http://esl.fullcoll.edu/assets/question_mark.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10200" y="2375025"/>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3" descr="http://ts1.mm.bing.net/images/thumbnail.aspx?q=1023728485924&amp;id=78b62914cba41cad6b14d5962e5a119e&amp;url=http%3a%2f%2fus.123rf.com%2f400wm%2f400%2f400%2fdixi_%2fdixi_1010%2fdixi_101000005%2f7883598-british-kittens-on-white-backgrounds.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0000" b="96000" l="0" r="98000"/>
                    </a14:imgEffect>
                  </a14:imgLayer>
                </a14:imgProps>
              </a:ext>
              <a:ext uri="{28A0092B-C50C-407E-A947-70E740481C1C}">
                <a14:useLocalDpi xmlns:a14="http://schemas.microsoft.com/office/drawing/2010/main" val="0"/>
              </a:ext>
            </a:extLst>
          </a:blip>
          <a:srcRect/>
          <a:stretch>
            <a:fillRect/>
          </a:stretch>
        </p:blipFill>
        <p:spPr bwMode="auto">
          <a:xfrm>
            <a:off x="2157963" y="2835044"/>
            <a:ext cx="1065700" cy="71046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 descr="http://esl.fullcoll.edu/assets/question_mark.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667375" y="5296768"/>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3" descr="http://ts1.mm.bing.net/images/thumbnail.aspx?q=1023728485924&amp;id=78b62914cba41cad6b14d5962e5a119e&amp;url=http%3a%2f%2fus.123rf.com%2f400wm%2f400%2f400%2fdixi_%2fdixi_1010%2fdixi_101000005%2f7883598-british-kittens-on-white-backgrounds.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0000" b="96000" l="0" r="98000"/>
                    </a14:imgEffect>
                  </a14:imgLayer>
                </a14:imgProps>
              </a:ext>
              <a:ext uri="{28A0092B-C50C-407E-A947-70E740481C1C}">
                <a14:useLocalDpi xmlns:a14="http://schemas.microsoft.com/office/drawing/2010/main" val="0"/>
              </a:ext>
            </a:extLst>
          </a:blip>
          <a:srcRect/>
          <a:stretch>
            <a:fillRect/>
          </a:stretch>
        </p:blipFill>
        <p:spPr bwMode="auto">
          <a:xfrm>
            <a:off x="2148438" y="3704628"/>
            <a:ext cx="1065700" cy="710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1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500"/>
                            </p:stCondLst>
                            <p:childTnLst>
                              <p:par>
                                <p:cTn id="12" presetID="50" presetClass="path" presetSubtype="0" accel="50000" decel="50000" fill="hold" nodeType="afterEffect">
                                  <p:stCondLst>
                                    <p:cond delay="0"/>
                                  </p:stCondLst>
                                  <p:childTnLst>
                                    <p:animMotion origin="layout" path="M -0.00104 0.00092 C -0.02812 0.03796 -0.02812 0.05416 -0.08229 0.0912 C -0.13645 0.12824 -0.29218 0.11759 -0.32604 0.11759 " pathEditMode="relative" rAng="0" ptsTypes="fsf">
                                      <p:cBhvr>
                                        <p:cTn id="13" dur="1000" fill="hold"/>
                                        <p:tgtEl>
                                          <p:spTgt spid="21"/>
                                        </p:tgtEl>
                                        <p:attrNameLst>
                                          <p:attrName>ppt_x</p:attrName>
                                          <p:attrName>ppt_y</p:attrName>
                                        </p:attrNameLst>
                                      </p:cBhvr>
                                      <p:rCtr x="-16250" y="6366"/>
                                    </p:animMotion>
                                  </p:childTnLst>
                                  <p:subTnLst>
                                    <p:set>
                                      <p:cBhvr override="childStyle">
                                        <p:cTn dur="1" fill="hold" display="0" masterRel="sameClick" afterEffect="1">
                                          <p:stCondLst>
                                            <p:cond evt="end" delay="0">
                                              <p:tn val="12"/>
                                            </p:cond>
                                          </p:stCondLst>
                                        </p:cTn>
                                        <p:tgtEl>
                                          <p:spTgt spid="21"/>
                                        </p:tgtEl>
                                        <p:attrNameLst>
                                          <p:attrName>style.visibility</p:attrName>
                                        </p:attrNameLst>
                                      </p:cBhvr>
                                      <p:to>
                                        <p:strVal val="hidden"/>
                                      </p:to>
                                    </p:set>
                                  </p:subTnLst>
                                </p:cTn>
                              </p:par>
                              <p:par>
                                <p:cTn id="14" presetID="50" presetClass="path" presetSubtype="0" accel="50000" decel="50000" fill="hold" nodeType="withEffect">
                                  <p:stCondLst>
                                    <p:cond delay="0"/>
                                  </p:stCondLst>
                                  <p:childTnLst>
                                    <p:animMotion origin="layout" path="M 0.00104 0.00417 C -0.01667 -0.11967 -0.02396 -0.18541 -0.08229 -0.23171 C -0.14063 -0.27801 -0.26458 -0.27523 -0.35521 -0.27523 " pathEditMode="relative" rAng="0" ptsTypes="fsf">
                                      <p:cBhvr>
                                        <p:cTn id="15" dur="1000" fill="hold"/>
                                        <p:tgtEl>
                                          <p:spTgt spid="23"/>
                                        </p:tgtEl>
                                        <p:attrNameLst>
                                          <p:attrName>ppt_x</p:attrName>
                                          <p:attrName>ppt_y</p:attrName>
                                        </p:attrNameLst>
                                      </p:cBhvr>
                                      <p:rCtr x="-17812" y="-14120"/>
                                    </p:animMotion>
                                  </p:childTnLst>
                                  <p:subTnLst>
                                    <p:set>
                                      <p:cBhvr override="childStyle">
                                        <p:cTn dur="1" fill="hold" display="0" masterRel="sameClick" afterEffect="1">
                                          <p:stCondLst>
                                            <p:cond evt="end" delay="0">
                                              <p:tn val="14"/>
                                            </p:cond>
                                          </p:stCondLst>
                                        </p:cTn>
                                        <p:tgtEl>
                                          <p:spTgt spid="23"/>
                                        </p:tgtEl>
                                        <p:attrNameLst>
                                          <p:attrName>style.visibility</p:attrName>
                                        </p:attrNameLst>
                                      </p:cBhvr>
                                      <p:to>
                                        <p:strVal val="hidden"/>
                                      </p:to>
                                    </p:set>
                                  </p:subTnLst>
                                </p:cTn>
                              </p:par>
                            </p:childTnLst>
                          </p:cTn>
                        </p:par>
                        <p:par>
                          <p:cTn id="16" fill="hold">
                            <p:stCondLst>
                              <p:cond delay="1500"/>
                            </p:stCondLst>
                            <p:childTnLst>
                              <p:par>
                                <p:cTn id="17" presetID="10" presetClass="entr" presetSubtype="0" fill="hold" nodeType="afterEffect">
                                  <p:stCondLst>
                                    <p:cond delay="5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2500"/>
                            </p:stCondLst>
                            <p:childTnLst>
                              <p:par>
                                <p:cTn id="24" presetID="50" presetClass="path" presetSubtype="0" accel="50000" decel="50000" fill="hold" nodeType="afterEffect">
                                  <p:stCondLst>
                                    <p:cond delay="0"/>
                                  </p:stCondLst>
                                  <p:childTnLst>
                                    <p:animMotion origin="layout" path="M -8.33333E-7 3.7037E-6 C 0.06719 0.01967 0.16163 0.05879 0.22552 0.00578 C 0.28941 -0.04723 0.26927 -0.03449 0.3224 -0.08866 " pathEditMode="relative" rAng="0" ptsTypes="fsf">
                                      <p:cBhvr>
                                        <p:cTn id="25" dur="1000" fill="hold"/>
                                        <p:tgtEl>
                                          <p:spTgt spid="22"/>
                                        </p:tgtEl>
                                        <p:attrNameLst>
                                          <p:attrName>ppt_x</p:attrName>
                                          <p:attrName>ppt_y</p:attrName>
                                        </p:attrNameLst>
                                      </p:cBhvr>
                                      <p:rCtr x="16111" y="-1505"/>
                                    </p:animMotion>
                                  </p:childTnLst>
                                </p:cTn>
                              </p:par>
                              <p:par>
                                <p:cTn id="26" presetID="50" presetClass="path" presetSubtype="0" accel="50000" decel="50000" fill="hold" nodeType="withEffect">
                                  <p:stCondLst>
                                    <p:cond delay="0"/>
                                  </p:stCondLst>
                                  <p:childTnLst>
                                    <p:animMotion origin="layout" path="M 8.33333E-7 1.85185E-6 C 0.11302 -0.03357 0.14844 -0.07107 0.23177 -0.01551 C 0.3151 0.04004 0.3349 0.12477 0.35156 0.20532 " pathEditMode="relative" rAng="0" ptsTypes="fsf">
                                      <p:cBhvr>
                                        <p:cTn id="27" dur="1000" fill="hold"/>
                                        <p:tgtEl>
                                          <p:spTgt spid="24"/>
                                        </p:tgtEl>
                                        <p:attrNameLst>
                                          <p:attrName>ppt_x</p:attrName>
                                          <p:attrName>ppt_y</p:attrName>
                                        </p:attrNameLst>
                                      </p:cBhvr>
                                      <p:rCtr x="17569" y="6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200" y="5105400"/>
            <a:ext cx="5415016" cy="1427657"/>
            <a:chOff x="76200" y="5105400"/>
            <a:chExt cx="5415016" cy="1427657"/>
          </a:xfrm>
        </p:grpSpPr>
        <p:sp>
          <p:nvSpPr>
            <p:cNvPr id="30" name="Rounded Rectangle 29"/>
            <p:cNvSpPr/>
            <p:nvPr/>
          </p:nvSpPr>
          <p:spPr>
            <a:xfrm>
              <a:off x="76200" y="5105400"/>
              <a:ext cx="5415016" cy="1427657"/>
            </a:xfrm>
            <a:prstGeom prst="roundRect">
              <a:avLst>
                <a:gd name="adj" fmla="val 2545"/>
              </a:avLst>
            </a:prstGeom>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40" tIns="91440" bIns="91440" rtlCol="0" anchor="ctr" anchorCtr="0"/>
            <a:lstStyle/>
            <a:p>
              <a:pPr algn="ctr"/>
              <a:endParaRPr lang="en-US" sz="2800" dirty="0" smtClean="0"/>
            </a:p>
          </p:txBody>
        </p:sp>
        <p:cxnSp>
          <p:nvCxnSpPr>
            <p:cNvPr id="31" name="Straight Connector 30"/>
            <p:cNvCxnSpPr>
              <a:stCxn id="30" idx="0"/>
              <a:endCxn id="30" idx="2"/>
            </p:cNvCxnSpPr>
            <p:nvPr/>
          </p:nvCxnSpPr>
          <p:spPr>
            <a:xfrm>
              <a:off x="2783708" y="5105400"/>
              <a:ext cx="0" cy="142765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42516" y="5428175"/>
              <a:ext cx="2806981" cy="1104882"/>
            </a:xfrm>
            <a:prstGeom prst="rect">
              <a:avLst/>
            </a:prstGeom>
            <a:noFill/>
          </p:spPr>
          <p:txBody>
            <a:bodyPr wrap="square" rtlCol="0" anchor="ctr" anchorCtr="0">
              <a:noAutofit/>
            </a:bodyPr>
            <a:lstStyle/>
            <a:p>
              <a:r>
                <a:rPr lang="en-US" sz="2400" dirty="0" smtClean="0"/>
                <a:t>detect crawler</a:t>
              </a:r>
              <a:endParaRPr lang="en-US" sz="2000" dirty="0"/>
            </a:p>
          </p:txBody>
        </p:sp>
        <p:sp>
          <p:nvSpPr>
            <p:cNvPr id="34" name="Rounded Rectangle 33"/>
            <p:cNvSpPr/>
            <p:nvPr/>
          </p:nvSpPr>
          <p:spPr>
            <a:xfrm>
              <a:off x="142516" y="5167472"/>
              <a:ext cx="1432418" cy="260703"/>
            </a:xfrm>
            <a:prstGeom prst="roundRect">
              <a:avLst/>
            </a:prstGeom>
            <a:solidFill>
              <a:schemeClr val="bg1">
                <a:lumMod val="95000"/>
              </a:schemeClr>
            </a:solidFill>
            <a:ln w="127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Server side</a:t>
              </a:r>
              <a:endParaRPr lang="en-US" dirty="0">
                <a:solidFill>
                  <a:schemeClr val="tx1"/>
                </a:solidFill>
              </a:endParaRPr>
            </a:p>
          </p:txBody>
        </p:sp>
      </p:grpSp>
      <p:grpSp>
        <p:nvGrpSpPr>
          <p:cNvPr id="3" name="Group 2"/>
          <p:cNvGrpSpPr/>
          <p:nvPr/>
        </p:nvGrpSpPr>
        <p:grpSpPr>
          <a:xfrm>
            <a:off x="5410200" y="1524000"/>
            <a:ext cx="3855328" cy="2674218"/>
            <a:chOff x="5410200" y="956449"/>
            <a:chExt cx="3855328" cy="2674218"/>
          </a:xfrm>
        </p:grpSpPr>
        <p:pic>
          <p:nvPicPr>
            <p:cNvPr id="1029" name="Picture 5" descr="http://www.applewooddata.co.uk/Images/Server%20Farm%20front%20Vei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956449"/>
              <a:ext cx="2988313" cy="209616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userlogos.org/files/logos/Rog/bing.com_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0969" y="1887248"/>
              <a:ext cx="2324559" cy="174341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dirty="0" smtClean="0"/>
          </a:p>
        </p:txBody>
      </p:sp>
      <p:sp>
        <p:nvSpPr>
          <p:cNvPr id="11" name="Title 1"/>
          <p:cNvSpPr>
            <a:spLocks noGrp="1"/>
          </p:cNvSpPr>
          <p:nvPr>
            <p:ph type="title"/>
          </p:nvPr>
        </p:nvSpPr>
        <p:spPr>
          <a:xfrm>
            <a:off x="457200" y="274638"/>
            <a:ext cx="8229600" cy="1143000"/>
          </a:xfrm>
        </p:spPr>
        <p:txBody>
          <a:bodyPr>
            <a:normAutofit/>
          </a:bodyPr>
          <a:lstStyle/>
          <a:p>
            <a:r>
              <a:rPr lang="en-US" dirty="0" smtClean="0"/>
              <a:t>Malware Cloaking</a:t>
            </a:r>
            <a:endParaRPr lang="en-US" dirty="0"/>
          </a:p>
        </p:txBody>
      </p:sp>
      <p:grpSp>
        <p:nvGrpSpPr>
          <p:cNvPr id="6" name="Group 5"/>
          <p:cNvGrpSpPr/>
          <p:nvPr/>
        </p:nvGrpSpPr>
        <p:grpSpPr>
          <a:xfrm>
            <a:off x="5562600" y="4179821"/>
            <a:ext cx="2888421" cy="2297179"/>
            <a:chOff x="6019800" y="4376387"/>
            <a:chExt cx="2378713" cy="1891805"/>
          </a:xfrm>
        </p:grpSpPr>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8115" y="4376387"/>
              <a:ext cx="1650398" cy="1139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http://www.photoshopfiles.com/photoshop_files/121/preview.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019800" y="4972792"/>
              <a:ext cx="1295400" cy="1295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304800" y="2854094"/>
            <a:ext cx="2667000" cy="1946506"/>
            <a:chOff x="304800" y="2721443"/>
            <a:chExt cx="2667000" cy="1946506"/>
          </a:xfrm>
        </p:grpSpPr>
        <p:grpSp>
          <p:nvGrpSpPr>
            <p:cNvPr id="14" name="Group 13"/>
            <p:cNvGrpSpPr/>
            <p:nvPr/>
          </p:nvGrpSpPr>
          <p:grpSpPr>
            <a:xfrm>
              <a:off x="304800" y="2721443"/>
              <a:ext cx="2667000" cy="1701068"/>
              <a:chOff x="-304800" y="3581400"/>
              <a:chExt cx="3962400" cy="2527301"/>
            </a:xfrm>
          </p:grpSpPr>
          <p:pic>
            <p:nvPicPr>
              <p:cNvPr id="1027" name="Picture 3"/>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1752600" y="3581400"/>
                <a:ext cx="1905000" cy="222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762000" y="3733800"/>
                <a:ext cx="1905000" cy="222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304800" y="3886200"/>
                <a:ext cx="1905000" cy="222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5313" y="4439349"/>
              <a:ext cx="20859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1" name="Picture 11" descr="http://esl.fullcoll.edu/assets/question_mark.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10200" y="2375025"/>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3" descr="http://ts1.mm.bing.net/images/thumbnail.aspx?q=1023728485924&amp;id=78b62914cba41cad6b14d5962e5a119e&amp;url=http%3a%2f%2fus.123rf.com%2f400wm%2f400%2f400%2fdixi_%2fdixi_1010%2fdixi_101000005%2f7883598-british-kittens-on-white-backgrounds.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0000" b="96000" l="0" r="98000"/>
                    </a14:imgEffect>
                  </a14:imgLayer>
                </a14:imgProps>
              </a:ext>
              <a:ext uri="{28A0092B-C50C-407E-A947-70E740481C1C}">
                <a14:useLocalDpi xmlns:a14="http://schemas.microsoft.com/office/drawing/2010/main" val="0"/>
              </a:ext>
            </a:extLst>
          </a:blip>
          <a:srcRect/>
          <a:stretch>
            <a:fillRect/>
          </a:stretch>
        </p:blipFill>
        <p:spPr bwMode="auto">
          <a:xfrm>
            <a:off x="2157963" y="2835044"/>
            <a:ext cx="1065700" cy="71046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 descr="http://esl.fullcoll.edu/assets/question_mark.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667375" y="5296768"/>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techcentral.ie/img/small_business/2008/06June/VirusQueue.jp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676400" y="2574029"/>
            <a:ext cx="936761" cy="70257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ts2.mm.bing.net/images/thumbnail.aspx?q=992679634809&amp;id=f6e7d0b427943f51e74860c20cf3ec6e&amp;url=http%3a%2f%2fwww.openclipart.org%2fimage%2f250px%2fsvg_to_png%2fnicubunu_Game_baddie_Devil.pn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0000" b="96875" l="10000" r="90000"/>
                    </a14:imgEffect>
                  </a14:imgLayer>
                </a14:imgProps>
              </a:ext>
              <a:ext uri="{28A0092B-C50C-407E-A947-70E740481C1C}">
                <a14:useLocalDpi xmlns:a14="http://schemas.microsoft.com/office/drawing/2010/main" val="0"/>
              </a:ext>
            </a:extLst>
          </a:blip>
          <a:srcRect/>
          <a:stretch>
            <a:fillRect/>
          </a:stretch>
        </p:blipFill>
        <p:spPr bwMode="auto">
          <a:xfrm>
            <a:off x="6207179" y="5785631"/>
            <a:ext cx="374178" cy="37417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ts2.mm.bing.net/images/thumbnail.aspx?q=992679634809&amp;id=f6e7d0b427943f51e74860c20cf3ec6e&amp;url=http%3a%2f%2fwww.openclipart.org%2fimage%2f250px%2fsvg_to_png%2fnicubunu_Game_baddie_Devil.pn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0000" b="96875" l="10000" r="90000"/>
                    </a14:imgEffect>
                  </a14:imgLayer>
                </a14:imgProps>
              </a:ext>
              <a:ext uri="{28A0092B-C50C-407E-A947-70E740481C1C}">
                <a14:useLocalDpi xmlns:a14="http://schemas.microsoft.com/office/drawing/2010/main" val="0"/>
              </a:ext>
            </a:extLst>
          </a:blip>
          <a:srcRect/>
          <a:stretch>
            <a:fillRect/>
          </a:stretch>
        </p:blipFill>
        <p:spPr bwMode="auto">
          <a:xfrm>
            <a:off x="6097751" y="5687856"/>
            <a:ext cx="374178" cy="37417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ts2.mm.bing.net/images/thumbnail.aspx?q=992679634809&amp;id=f6e7d0b427943f51e74860c20cf3ec6e&amp;url=http%3a%2f%2fwww.openclipart.org%2fimage%2f250px%2fsvg_to_png%2fnicubunu_Game_baddie_Devil.pn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0000" b="96875" l="10000" r="90000"/>
                    </a14:imgEffect>
                  </a14:imgLayer>
                </a14:imgProps>
              </a:ext>
              <a:ext uri="{28A0092B-C50C-407E-A947-70E740481C1C}">
                <a14:useLocalDpi xmlns:a14="http://schemas.microsoft.com/office/drawing/2010/main" val="0"/>
              </a:ext>
            </a:extLst>
          </a:blip>
          <a:srcRect/>
          <a:stretch>
            <a:fillRect/>
          </a:stretch>
        </p:blipFill>
        <p:spPr bwMode="auto">
          <a:xfrm>
            <a:off x="6400088" y="5925643"/>
            <a:ext cx="374178" cy="37417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ts2.mm.bing.net/images/thumbnail.aspx?q=992679634809&amp;id=f6e7d0b427943f51e74860c20cf3ec6e&amp;url=http%3a%2f%2fwww.openclipart.org%2fimage%2f250px%2fsvg_to_png%2fnicubunu_Game_baddie_Devil.pn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0000" b="96875" l="10000" r="90000"/>
                    </a14:imgEffect>
                  </a14:imgLayer>
                </a14:imgProps>
              </a:ext>
              <a:ext uri="{28A0092B-C50C-407E-A947-70E740481C1C}">
                <a14:useLocalDpi xmlns:a14="http://schemas.microsoft.com/office/drawing/2010/main" val="0"/>
              </a:ext>
            </a:extLst>
          </a:blip>
          <a:srcRect/>
          <a:stretch>
            <a:fillRect/>
          </a:stretch>
        </p:blipFill>
        <p:spPr bwMode="auto">
          <a:xfrm>
            <a:off x="5916840" y="5925643"/>
            <a:ext cx="374178" cy="37417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ts2.mm.bing.net/images/thumbnail.aspx?q=992679634809&amp;id=f6e7d0b427943f51e74860c20cf3ec6e&amp;url=http%3a%2f%2fwww.openclipart.org%2fimage%2f250px%2fsvg_to_png%2fnicubunu_Game_baddie_Devil.png"/>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10000" b="96875" l="10000" r="90000"/>
                    </a14:imgEffect>
                  </a14:imgLayer>
                </a14:imgProps>
              </a:ext>
              <a:ext uri="{28A0092B-C50C-407E-A947-70E740481C1C}">
                <a14:useLocalDpi xmlns:a14="http://schemas.microsoft.com/office/drawing/2010/main" val="0"/>
              </a:ext>
            </a:extLst>
          </a:blip>
          <a:srcRect/>
          <a:stretch>
            <a:fillRect/>
          </a:stretch>
        </p:blipFill>
        <p:spPr bwMode="auto">
          <a:xfrm>
            <a:off x="2283427" y="3663355"/>
            <a:ext cx="726176" cy="726177"/>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2795143" y="5105400"/>
            <a:ext cx="2696074" cy="1427657"/>
          </a:xfrm>
          <a:prstGeom prst="rect">
            <a:avLst/>
          </a:prstGeom>
          <a:noFill/>
        </p:spPr>
        <p:txBody>
          <a:bodyPr wrap="square" lIns="182880" rtlCol="0" anchor="ctr" anchorCtr="0">
            <a:noAutofit/>
          </a:bodyPr>
          <a:lstStyle/>
          <a:p>
            <a:pPr marL="285750" indent="-285750">
              <a:lnSpc>
                <a:spcPct val="150000"/>
              </a:lnSpc>
              <a:buFont typeface="Arial" pitchFamily="34" charset="0"/>
              <a:buChar char="•"/>
            </a:pPr>
            <a:r>
              <a:rPr lang="en-US" sz="2000" dirty="0" smtClean="0"/>
              <a:t>Source IP</a:t>
            </a:r>
            <a:endParaRPr lang="en-US" sz="2000" dirty="0"/>
          </a:p>
          <a:p>
            <a:pPr marL="285750" indent="-285750">
              <a:buFont typeface="Arial" pitchFamily="34" charset="0"/>
              <a:buChar char="•"/>
            </a:pPr>
            <a:r>
              <a:rPr lang="en-US" sz="2000" dirty="0" smtClean="0"/>
              <a:t>Request (User-Agent, Browser ID)</a:t>
            </a:r>
            <a:endParaRPr lang="en-US" sz="2000" dirty="0"/>
          </a:p>
        </p:txBody>
      </p:sp>
      <p:grpSp>
        <p:nvGrpSpPr>
          <p:cNvPr id="36" name="Group 35"/>
          <p:cNvGrpSpPr/>
          <p:nvPr/>
        </p:nvGrpSpPr>
        <p:grpSpPr>
          <a:xfrm>
            <a:off x="76200" y="5105399"/>
            <a:ext cx="5415016" cy="1427657"/>
            <a:chOff x="1371600" y="4343400"/>
            <a:chExt cx="6222124" cy="1752600"/>
          </a:xfrm>
        </p:grpSpPr>
        <p:sp>
          <p:nvSpPr>
            <p:cNvPr id="37" name="Rounded Rectangle 36"/>
            <p:cNvSpPr/>
            <p:nvPr/>
          </p:nvSpPr>
          <p:spPr>
            <a:xfrm>
              <a:off x="1371600" y="4343400"/>
              <a:ext cx="6222124" cy="1752600"/>
            </a:xfrm>
            <a:prstGeom prst="roundRect">
              <a:avLst>
                <a:gd name="adj" fmla="val 2545"/>
              </a:avLst>
            </a:prstGeom>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40" tIns="91440" bIns="91440" rtlCol="0" anchor="ctr" anchorCtr="0"/>
            <a:lstStyle/>
            <a:p>
              <a:pPr algn="ctr"/>
              <a:endParaRPr lang="en-US" sz="2800" dirty="0" smtClean="0"/>
            </a:p>
          </p:txBody>
        </p:sp>
        <p:cxnSp>
          <p:nvCxnSpPr>
            <p:cNvPr id="38" name="Straight Connector 37"/>
            <p:cNvCxnSpPr>
              <a:stCxn id="37" idx="0"/>
              <a:endCxn id="37" idx="2"/>
            </p:cNvCxnSpPr>
            <p:nvPr/>
          </p:nvCxnSpPr>
          <p:spPr>
            <a:xfrm>
              <a:off x="4482662" y="4343400"/>
              <a:ext cx="0" cy="1752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447800" y="4739640"/>
              <a:ext cx="3048000" cy="1356360"/>
            </a:xfrm>
            <a:prstGeom prst="rect">
              <a:avLst/>
            </a:prstGeom>
            <a:noFill/>
          </p:spPr>
          <p:txBody>
            <a:bodyPr wrap="square" rtlCol="0" anchor="ctr" anchorCtr="0">
              <a:noAutofit/>
            </a:bodyPr>
            <a:lstStyle/>
            <a:p>
              <a:r>
                <a:rPr lang="en-US" sz="2400" dirty="0"/>
                <a:t>detect </a:t>
              </a:r>
              <a:r>
                <a:rPr lang="en-US" sz="2400" dirty="0" smtClean="0"/>
                <a:t>vulnerable target</a:t>
              </a:r>
              <a:endParaRPr lang="en-US" sz="2400" dirty="0"/>
            </a:p>
          </p:txBody>
        </p:sp>
        <p:sp>
          <p:nvSpPr>
            <p:cNvPr id="40" name="Rounded Rectangle 39"/>
            <p:cNvSpPr/>
            <p:nvPr/>
          </p:nvSpPr>
          <p:spPr>
            <a:xfrm>
              <a:off x="1447800" y="4419600"/>
              <a:ext cx="1645920" cy="320040"/>
            </a:xfrm>
            <a:prstGeom prst="roundRect">
              <a:avLst/>
            </a:prstGeom>
            <a:solidFill>
              <a:schemeClr val="bg1">
                <a:lumMod val="95000"/>
              </a:schemeClr>
            </a:solidFill>
            <a:ln w="127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Client side</a:t>
              </a:r>
              <a:endParaRPr lang="en-US" sz="2000" dirty="0">
                <a:solidFill>
                  <a:schemeClr val="tx1"/>
                </a:solidFill>
              </a:endParaRPr>
            </a:p>
          </p:txBody>
        </p:sp>
      </p:grpSp>
      <p:sp>
        <p:nvSpPr>
          <p:cNvPr id="41" name="TextBox 40"/>
          <p:cNvSpPr txBox="1"/>
          <p:nvPr/>
        </p:nvSpPr>
        <p:spPr>
          <a:xfrm>
            <a:off x="2783708" y="5104315"/>
            <a:ext cx="2707508" cy="1428742"/>
          </a:xfrm>
          <a:prstGeom prst="rect">
            <a:avLst/>
          </a:prstGeom>
          <a:noFill/>
        </p:spPr>
        <p:txBody>
          <a:bodyPr wrap="square" lIns="182880" rtlCol="0" anchor="ctr" anchorCtr="0">
            <a:noAutofit/>
          </a:bodyPr>
          <a:lstStyle/>
          <a:p>
            <a:pPr marL="285750" indent="-285750">
              <a:buFont typeface="Arial" pitchFamily="34" charset="0"/>
              <a:buChar char="•"/>
            </a:pPr>
            <a:r>
              <a:rPr lang="en-US" sz="2000" i="1" dirty="0" smtClean="0"/>
              <a:t>Fingerprint</a:t>
            </a:r>
            <a:r>
              <a:rPr lang="en-US" sz="2000" dirty="0" smtClean="0"/>
              <a:t> browser &amp; plugin versions</a:t>
            </a:r>
            <a:endParaRPr lang="en-US" sz="2000" dirty="0"/>
          </a:p>
          <a:p>
            <a:pPr marL="285750" indent="-285750">
              <a:buFont typeface="Arial" pitchFamily="34" charset="0"/>
              <a:buChar char="•"/>
            </a:pPr>
            <a:r>
              <a:rPr lang="en-US" sz="2000" dirty="0" smtClean="0"/>
              <a:t>Do this using JavaScript</a:t>
            </a:r>
            <a:endParaRPr lang="en-US" sz="2000" dirty="0"/>
          </a:p>
        </p:txBody>
      </p:sp>
      <p:sp>
        <p:nvSpPr>
          <p:cNvPr id="42" name="Rounded Rectangle 41"/>
          <p:cNvSpPr/>
          <p:nvPr/>
        </p:nvSpPr>
        <p:spPr>
          <a:xfrm>
            <a:off x="3152207" y="1294314"/>
            <a:ext cx="5891088" cy="2555535"/>
          </a:xfrm>
          <a:prstGeom prst="roundRect">
            <a:avLst>
              <a:gd name="adj" fmla="val 2545"/>
            </a:avLst>
          </a:prstGeom>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40" tIns="91440" bIns="91440" rtlCol="0" anchor="ctr" anchorCtr="0"/>
          <a:lstStyle/>
          <a:p>
            <a:pPr>
              <a:spcBef>
                <a:spcPts val="200"/>
              </a:spcBef>
            </a:pPr>
            <a:r>
              <a:rPr lang="en-US" dirty="0">
                <a:latin typeface="Consolas" pitchFamily="49" charset="0"/>
                <a:cs typeface="Consolas" pitchFamily="49" charset="0"/>
              </a:rPr>
              <a:t>&lt;</a:t>
            </a:r>
            <a:r>
              <a:rPr lang="en-US" b="1" dirty="0">
                <a:solidFill>
                  <a:srgbClr val="0070C0"/>
                </a:solidFill>
                <a:latin typeface="Consolas" pitchFamily="49" charset="0"/>
                <a:cs typeface="Consolas" pitchFamily="49" charset="0"/>
              </a:rPr>
              <a:t>script</a:t>
            </a:r>
            <a:r>
              <a:rPr lang="en-US" dirty="0">
                <a:latin typeface="Consolas" pitchFamily="49" charset="0"/>
                <a:cs typeface="Consolas" pitchFamily="49" charset="0"/>
              </a:rPr>
              <a:t>&gt;</a:t>
            </a:r>
          </a:p>
          <a:p>
            <a:pPr>
              <a:spcBef>
                <a:spcPts val="200"/>
              </a:spcBef>
            </a:pPr>
            <a:r>
              <a:rPr lang="en-US" dirty="0">
                <a:latin typeface="Consolas" pitchFamily="49" charset="0"/>
                <a:cs typeface="Consolas" pitchFamily="49" charset="0"/>
              </a:rPr>
              <a:t>  if (navigator.userAgent.indexOf(</a:t>
            </a:r>
            <a:r>
              <a:rPr lang="en-US" dirty="0">
                <a:solidFill>
                  <a:srgbClr val="0066FF"/>
                </a:solidFill>
                <a:latin typeface="Consolas" pitchFamily="49" charset="0"/>
                <a:cs typeface="Consolas" pitchFamily="49" charset="0"/>
              </a:rPr>
              <a:t>‘IE 6’</a:t>
            </a:r>
            <a:r>
              <a:rPr lang="en-US" dirty="0">
                <a:latin typeface="Consolas" pitchFamily="49" charset="0"/>
                <a:cs typeface="Consolas" pitchFamily="49" charset="0"/>
              </a:rPr>
              <a:t>)&gt;=0)</a:t>
            </a:r>
          </a:p>
          <a:p>
            <a:pPr>
              <a:spcBef>
                <a:spcPts val="200"/>
              </a:spcBef>
            </a:pPr>
            <a:r>
              <a:rPr lang="en-US" dirty="0">
                <a:latin typeface="Consolas" pitchFamily="49" charset="0"/>
                <a:cs typeface="Consolas" pitchFamily="49" charset="0"/>
              </a:rPr>
              <a:t>  {</a:t>
            </a:r>
          </a:p>
          <a:p>
            <a:pPr>
              <a:spcBef>
                <a:spcPts val="200"/>
              </a:spcBef>
            </a:pPr>
            <a:r>
              <a:rPr lang="en-US" b="1" dirty="0">
                <a:solidFill>
                  <a:srgbClr val="C00000"/>
                </a:solidFill>
                <a:latin typeface="Consolas" pitchFamily="49" charset="0"/>
                <a:cs typeface="Consolas" pitchFamily="49" charset="0"/>
              </a:rPr>
              <a:t>    var</a:t>
            </a:r>
            <a:r>
              <a:rPr lang="en-US" dirty="0">
                <a:latin typeface="Consolas" pitchFamily="49" charset="0"/>
                <a:cs typeface="Consolas" pitchFamily="49" charset="0"/>
              </a:rPr>
              <a:t> x=unescape(</a:t>
            </a:r>
            <a:r>
              <a:rPr lang="en-US" dirty="0">
                <a:solidFill>
                  <a:srgbClr val="0066FF"/>
                </a:solidFill>
                <a:latin typeface="Consolas" pitchFamily="49" charset="0"/>
                <a:cs typeface="Consolas" pitchFamily="49" charset="0"/>
              </a:rPr>
              <a:t>‘%u4149%u1982%u90 […]’</a:t>
            </a:r>
            <a:r>
              <a:rPr lang="en-US" dirty="0">
                <a:latin typeface="Consolas" pitchFamily="49" charset="0"/>
                <a:cs typeface="Consolas" pitchFamily="49" charset="0"/>
              </a:rPr>
              <a:t>);</a:t>
            </a:r>
          </a:p>
          <a:p>
            <a:pPr>
              <a:spcBef>
                <a:spcPts val="200"/>
              </a:spcBef>
            </a:pPr>
            <a:r>
              <a:rPr lang="en-US" dirty="0">
                <a:latin typeface="Consolas" pitchFamily="49" charset="0"/>
                <a:cs typeface="Consolas" pitchFamily="49" charset="0"/>
              </a:rPr>
              <a:t>    eval(x);</a:t>
            </a:r>
          </a:p>
          <a:p>
            <a:pPr>
              <a:spcBef>
                <a:spcPts val="200"/>
              </a:spcBef>
            </a:pPr>
            <a:r>
              <a:rPr lang="en-US" dirty="0">
                <a:latin typeface="Consolas" pitchFamily="49" charset="0"/>
                <a:cs typeface="Consolas" pitchFamily="49" charset="0"/>
              </a:rPr>
              <a:t>  }</a:t>
            </a:r>
            <a:br>
              <a:rPr lang="en-US" dirty="0">
                <a:latin typeface="Consolas" pitchFamily="49" charset="0"/>
                <a:cs typeface="Consolas" pitchFamily="49" charset="0"/>
              </a:rPr>
            </a:br>
            <a:r>
              <a:rPr lang="en-US" dirty="0">
                <a:latin typeface="Consolas" pitchFamily="49" charset="0"/>
                <a:cs typeface="Consolas" pitchFamily="49" charset="0"/>
              </a:rPr>
              <a:t>&lt;</a:t>
            </a:r>
            <a:r>
              <a:rPr lang="en-US" b="1" dirty="0">
                <a:solidFill>
                  <a:srgbClr val="0070C0"/>
                </a:solidFill>
                <a:latin typeface="Consolas" pitchFamily="49" charset="0"/>
                <a:cs typeface="Consolas" pitchFamily="49" charset="0"/>
              </a:rPr>
              <a:t>/script</a:t>
            </a:r>
            <a:r>
              <a:rPr lang="en-US" dirty="0">
                <a:latin typeface="Consolas" pitchFamily="49" charset="0"/>
                <a:cs typeface="Consolas" pitchFamily="49" charset="0"/>
              </a:rPr>
              <a:t>&gt;</a:t>
            </a:r>
          </a:p>
        </p:txBody>
      </p:sp>
    </p:spTree>
    <p:extLst>
      <p:ext uri="{BB962C8B-B14F-4D97-AF65-F5344CB8AC3E}">
        <p14:creationId xmlns:p14="http://schemas.microsoft.com/office/powerpoint/2010/main" val="244976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500"/>
                            </p:stCondLst>
                            <p:childTnLst>
                              <p:par>
                                <p:cTn id="17" presetID="50" presetClass="path" presetSubtype="0" accel="50000" decel="50000" fill="hold" nodeType="afterEffect">
                                  <p:stCondLst>
                                    <p:cond delay="0"/>
                                  </p:stCondLst>
                                  <p:childTnLst>
                                    <p:animMotion origin="layout" path="M -0.00104 0.00092 C -0.02812 0.03796 -0.02812 0.05416 -0.08229 0.0912 C -0.13645 0.12824 -0.29218 0.11759 -0.32604 0.11759 " pathEditMode="relative" rAng="0" ptsTypes="fsf">
                                      <p:cBhvr>
                                        <p:cTn id="18" dur="1000" fill="hold"/>
                                        <p:tgtEl>
                                          <p:spTgt spid="21"/>
                                        </p:tgtEl>
                                        <p:attrNameLst>
                                          <p:attrName>ppt_x</p:attrName>
                                          <p:attrName>ppt_y</p:attrName>
                                        </p:attrNameLst>
                                      </p:cBhvr>
                                      <p:rCtr x="-16250" y="6366"/>
                                    </p:animMotion>
                                  </p:childTnLst>
                                  <p:subTnLst>
                                    <p:set>
                                      <p:cBhvr override="childStyle">
                                        <p:cTn dur="1" fill="hold" display="0" masterRel="sameClick" afterEffect="1">
                                          <p:stCondLst>
                                            <p:cond evt="end" delay="0">
                                              <p:tn val="17"/>
                                            </p:cond>
                                          </p:stCondLst>
                                        </p:cTn>
                                        <p:tgtEl>
                                          <p:spTgt spid="21"/>
                                        </p:tgtEl>
                                        <p:attrNameLst>
                                          <p:attrName>style.visibility</p:attrName>
                                        </p:attrNameLst>
                                      </p:cBhvr>
                                      <p:to>
                                        <p:strVal val="hidden"/>
                                      </p:to>
                                    </p:set>
                                  </p:subTnLst>
                                </p:cTn>
                              </p:par>
                              <p:par>
                                <p:cTn id="19" presetID="50" presetClass="path" presetSubtype="0" accel="50000" decel="50000" fill="hold" nodeType="withEffect">
                                  <p:stCondLst>
                                    <p:cond delay="0"/>
                                  </p:stCondLst>
                                  <p:childTnLst>
                                    <p:animMotion origin="layout" path="M 0.00104 0.00417 C -0.01667 -0.11967 -0.02396 -0.18541 -0.08229 -0.23171 C -0.14063 -0.27801 -0.26458 -0.27523 -0.35521 -0.27523 " pathEditMode="relative" rAng="0" ptsTypes="fsf">
                                      <p:cBhvr>
                                        <p:cTn id="20" dur="1000" fill="hold"/>
                                        <p:tgtEl>
                                          <p:spTgt spid="23"/>
                                        </p:tgtEl>
                                        <p:attrNameLst>
                                          <p:attrName>ppt_x</p:attrName>
                                          <p:attrName>ppt_y</p:attrName>
                                        </p:attrNameLst>
                                      </p:cBhvr>
                                      <p:rCtr x="-17812" y="-14120"/>
                                    </p:animMotion>
                                  </p:childTnLst>
                                  <p:subTnLst>
                                    <p:set>
                                      <p:cBhvr override="childStyle">
                                        <p:cTn dur="1" fill="hold" display="0" masterRel="sameClick" afterEffect="1">
                                          <p:stCondLst>
                                            <p:cond evt="end" delay="0">
                                              <p:tn val="19"/>
                                            </p:cond>
                                          </p:stCondLst>
                                        </p:cTn>
                                        <p:tgtEl>
                                          <p:spTgt spid="23"/>
                                        </p:tgtEl>
                                        <p:attrNameLst>
                                          <p:attrName>style.visibility</p:attrName>
                                        </p:attrNameLst>
                                      </p:cBhvr>
                                      <p:to>
                                        <p:strVal val="hidden"/>
                                      </p:to>
                                    </p:set>
                                  </p:subTnLst>
                                </p:cTn>
                              </p:par>
                            </p:childTnLst>
                          </p:cTn>
                        </p:par>
                        <p:par>
                          <p:cTn id="21" fill="hold">
                            <p:stCondLst>
                              <p:cond delay="1500"/>
                            </p:stCondLst>
                            <p:childTnLst>
                              <p:par>
                                <p:cTn id="22" presetID="10" presetClass="entr" presetSubtype="0" fill="hold" nodeType="afterEffect">
                                  <p:stCondLst>
                                    <p:cond delay="5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par>
                          <p:cTn id="29" fill="hold">
                            <p:stCondLst>
                              <p:cond delay="3000"/>
                            </p:stCondLst>
                            <p:childTnLst>
                              <p:par>
                                <p:cTn id="30" presetID="50" presetClass="path" presetSubtype="0" accel="50000" decel="50000" fill="hold" nodeType="afterEffect">
                                  <p:stCondLst>
                                    <p:cond delay="0"/>
                                  </p:stCondLst>
                                  <p:childTnLst>
                                    <p:animMotion origin="layout" path="M -8.33333E-7 3.7037E-6 C 0.06719 0.01967 0.16163 0.05879 0.22552 0.00578 C 0.28941 -0.04723 0.26927 -0.03449 0.3224 -0.08866 " pathEditMode="relative" rAng="0" ptsTypes="fsf">
                                      <p:cBhvr>
                                        <p:cTn id="31" dur="1000" fill="hold"/>
                                        <p:tgtEl>
                                          <p:spTgt spid="22"/>
                                        </p:tgtEl>
                                        <p:attrNameLst>
                                          <p:attrName>ppt_x</p:attrName>
                                          <p:attrName>ppt_y</p:attrName>
                                        </p:attrNameLst>
                                      </p:cBhvr>
                                      <p:rCtr x="16111" y="-1505"/>
                                    </p:animMotion>
                                  </p:childTnLst>
                                </p:cTn>
                              </p:par>
                              <p:par>
                                <p:cTn id="32" presetID="37" presetClass="path" presetSubtype="0" accel="50000" decel="50000" fill="hold" nodeType="withEffect">
                                  <p:stCondLst>
                                    <p:cond delay="0"/>
                                  </p:stCondLst>
                                  <p:childTnLst>
                                    <p:animMotion origin="layout" path="M -0.00243 -3.98705E-6 C 0.07431 -0.00532 0.19635 -0.01757 0.25208 0.01735 C 0.30781 0.05227 0.31181 0.09852 0.34948 0.22826 " pathEditMode="relative" rAng="0" ptsTypes="fsf">
                                      <p:cBhvr>
                                        <p:cTn id="33" dur="1000" fill="hold"/>
                                        <p:tgtEl>
                                          <p:spTgt spid="29"/>
                                        </p:tgtEl>
                                        <p:attrNameLst>
                                          <p:attrName>ppt_x</p:attrName>
                                          <p:attrName>ppt_y</p:attrName>
                                        </p:attrNameLst>
                                      </p:cBhvr>
                                      <p:rCtr x="17587" y="10523"/>
                                    </p:animMotion>
                                  </p:childTnLst>
                                  <p:subTnLst>
                                    <p:set>
                                      <p:cBhvr override="childStyle">
                                        <p:cTn dur="1" fill="hold" display="0" masterRel="sameClick" afterEffect="1">
                                          <p:stCondLst>
                                            <p:cond evt="end" delay="0">
                                              <p:tn val="32"/>
                                            </p:cond>
                                          </p:stCondLst>
                                        </p:cTn>
                                        <p:tgtEl>
                                          <p:spTgt spid="29"/>
                                        </p:tgtEl>
                                        <p:attrNameLst>
                                          <p:attrName>style.visibility</p:attrName>
                                        </p:attrNameLst>
                                      </p:cBhvr>
                                      <p:to>
                                        <p:strVal val="hidden"/>
                                      </p:to>
                                    </p:set>
                                  </p:sub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25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nodeType="withEffect">
                                  <p:stCondLst>
                                    <p:cond delay="50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nodeType="withEffect">
                                  <p:stCondLst>
                                    <p:cond delay="75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1" grpId="0"/>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5410200" y="1524000"/>
            <a:ext cx="3855328" cy="2674218"/>
            <a:chOff x="5410200" y="956449"/>
            <a:chExt cx="3855328" cy="2674218"/>
          </a:xfrm>
        </p:grpSpPr>
        <p:pic>
          <p:nvPicPr>
            <p:cNvPr id="28" name="Picture 5" descr="http://www.applewooddata.co.uk/Images/Server%20Farm%20front%20Vei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956449"/>
              <a:ext cx="2988313" cy="20961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5" descr="http://userlogos.org/files/logos/Rog/bing.com_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0969" y="1887248"/>
              <a:ext cx="2324559" cy="17434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304800" y="2854094"/>
            <a:ext cx="2667000" cy="1946506"/>
            <a:chOff x="304800" y="2721443"/>
            <a:chExt cx="2667000" cy="1946506"/>
          </a:xfrm>
        </p:grpSpPr>
        <p:grpSp>
          <p:nvGrpSpPr>
            <p:cNvPr id="31" name="Group 30"/>
            <p:cNvGrpSpPr/>
            <p:nvPr/>
          </p:nvGrpSpPr>
          <p:grpSpPr>
            <a:xfrm>
              <a:off x="304800" y="2721443"/>
              <a:ext cx="2667000" cy="1701068"/>
              <a:chOff x="-304800" y="3581400"/>
              <a:chExt cx="3962400" cy="2527301"/>
            </a:xfrm>
          </p:grpSpPr>
          <p:pic>
            <p:nvPicPr>
              <p:cNvPr id="33"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1752600" y="3581400"/>
                <a:ext cx="1905000" cy="222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762000" y="3733800"/>
                <a:ext cx="1905000" cy="222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304800" y="3886200"/>
                <a:ext cx="1905000" cy="222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313" y="4439349"/>
              <a:ext cx="20859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 name="Picture 2" descr="http://ts1.mm.bing.net/images/thumbnail.aspx?q=958006756880&amp;id=03630b615590ca612b2c56d882091a27&amp;url=http%3a%2f%2fwww.techmagnews.com%2fwp-content%2fuploads%2fimages%2fFacebook_No_Longer_Supports_Internet_Explorer_6.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131434" y="2320054"/>
            <a:ext cx="557532" cy="5889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http://ts2.mm.bing.net/images/thumbnail.aspx?q=996224012505&amp;id=1fe649769cc15cfc0234791824879006&amp;url=http%3a%2f%2fpocketfullofapps.com%2fwp-content%2fuploads%2f2010%2f06%2f512-Safari-Leopard.pn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352520" y="2792028"/>
            <a:ext cx="695326" cy="6953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http://ts2.mm.bing.net/images/thumbnail.aspx?q=1022790214009&amp;id=9cb5be13b60838a2506844b21f52f249&amp;url=http%3a%2f%2fmsheshtawy.com%2fwp-content%2fuploads%2f2010%2f06%2fchrome-icon1.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018317" y="3001249"/>
            <a:ext cx="760391" cy="76039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ts2.mm.bing.net/images/thumbnail.aspx?q=1037589880833&amp;id=ac7eaa64c6ceda230b3614a9b2bd8cdd&amp;url=http%3a%2f%2fwww.gadgetlite.com%2fwp-content%2fuploads%2f2010%2f09%2fmicrosoft-internet-explorer-8.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659438" y="2422889"/>
            <a:ext cx="1133348" cy="7555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ttp://ts3.mm.bing.net/images/thumbnail.aspx?q=960786009090&amp;id=51d48d40bfa5378e65777001c942ded4&amp;url=http%3a%2f%2fhardgeek.org%2fwp-content%2fuploads%2f2010%2f07%2ffirefox-logo1.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6763258" y="2692347"/>
            <a:ext cx="618790" cy="5857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70661"/>
            <a:ext cx="8229600" cy="1143000"/>
          </a:xfrm>
        </p:spPr>
        <p:txBody>
          <a:bodyPr/>
          <a:lstStyle/>
          <a:p>
            <a:r>
              <a:rPr lang="en-US" dirty="0" smtClean="0"/>
              <a:t>Client-side Cloaking Defense</a:t>
            </a:r>
            <a:endParaRPr lang="en-US" dirty="0"/>
          </a:p>
        </p:txBody>
      </p:sp>
      <p:sp>
        <p:nvSpPr>
          <p:cNvPr id="22" name="Rounded Rectangle 21"/>
          <p:cNvSpPr/>
          <p:nvPr/>
        </p:nvSpPr>
        <p:spPr>
          <a:xfrm>
            <a:off x="635218" y="1394599"/>
            <a:ext cx="3327181" cy="876300"/>
          </a:xfrm>
          <a:prstGeom prst="roundRect">
            <a:avLst>
              <a:gd name="adj" fmla="val 2545"/>
            </a:avLst>
          </a:prstGeom>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40" tIns="91440" bIns="91440" rtlCol="0" anchor="ctr" anchorCtr="0"/>
          <a:lstStyle/>
          <a:p>
            <a:pPr algn="ctr"/>
            <a:r>
              <a:rPr lang="en-US" sz="3200" dirty="0" smtClean="0"/>
              <a:t>Traditional</a:t>
            </a:r>
          </a:p>
        </p:txBody>
      </p:sp>
      <p:sp>
        <p:nvSpPr>
          <p:cNvPr id="23" name="Rounded Rectangle 22"/>
          <p:cNvSpPr/>
          <p:nvPr/>
        </p:nvSpPr>
        <p:spPr>
          <a:xfrm>
            <a:off x="635217" y="1394599"/>
            <a:ext cx="3327181" cy="876300"/>
          </a:xfrm>
          <a:prstGeom prst="roundRect">
            <a:avLst>
              <a:gd name="adj" fmla="val 2545"/>
            </a:avLst>
          </a:prstGeom>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40" tIns="91440" bIns="91440" rtlCol="0" anchor="ctr" anchorCtr="0"/>
          <a:lstStyle/>
          <a:p>
            <a:pPr algn="ctr"/>
            <a:r>
              <a:rPr lang="en-US" sz="4000" dirty="0" smtClean="0"/>
              <a:t>Rozzle</a:t>
            </a:r>
          </a:p>
        </p:txBody>
      </p:sp>
      <p:sp>
        <p:nvSpPr>
          <p:cNvPr id="27" name="Rounded Rectangle 26"/>
          <p:cNvSpPr/>
          <p:nvPr/>
        </p:nvSpPr>
        <p:spPr>
          <a:xfrm>
            <a:off x="4196255" y="4982348"/>
            <a:ext cx="4719146" cy="1494651"/>
          </a:xfrm>
          <a:prstGeom prst="roundRect">
            <a:avLst>
              <a:gd name="adj" fmla="val 2545"/>
            </a:avLst>
          </a:prstGeom>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40" tIns="91440" bIns="91440" rtlCol="0" anchor="ctr" anchorCtr="0"/>
          <a:lstStyle/>
          <a:p>
            <a:pPr marL="342900" indent="-342900">
              <a:buFont typeface="Arial" pitchFamily="34" charset="0"/>
              <a:buChar char="•"/>
            </a:pPr>
            <a:r>
              <a:rPr lang="en-US" sz="2400" dirty="0" smtClean="0"/>
              <a:t>Single browser, one visit </a:t>
            </a:r>
          </a:p>
          <a:p>
            <a:pPr marL="342900" indent="-342900">
              <a:buFont typeface="Arial" pitchFamily="34" charset="0"/>
              <a:buChar char="•"/>
            </a:pPr>
            <a:endParaRPr lang="en-US" sz="2400" dirty="0" smtClean="0"/>
          </a:p>
          <a:p>
            <a:pPr marL="342900" indent="-342900">
              <a:buFont typeface="Arial" pitchFamily="34" charset="0"/>
              <a:buChar char="•"/>
            </a:pPr>
            <a:r>
              <a:rPr lang="en-US" sz="2400" i="1" dirty="0" smtClean="0"/>
              <a:t>Appear</a:t>
            </a:r>
            <a:r>
              <a:rPr lang="en-US" sz="2400" dirty="0" smtClean="0"/>
              <a:t> as vulnerable as possible</a:t>
            </a:r>
          </a:p>
        </p:txBody>
      </p:sp>
      <p:grpSp>
        <p:nvGrpSpPr>
          <p:cNvPr id="5" name="Group 4"/>
          <p:cNvGrpSpPr/>
          <p:nvPr/>
        </p:nvGrpSpPr>
        <p:grpSpPr>
          <a:xfrm>
            <a:off x="5834659" y="2422889"/>
            <a:ext cx="1481075" cy="1057673"/>
            <a:chOff x="-1133349" y="-377783"/>
            <a:chExt cx="1481075" cy="1057673"/>
          </a:xfrm>
        </p:grpSpPr>
        <p:pic>
          <p:nvPicPr>
            <p:cNvPr id="25" name="Picture 24" descr="http://ts2.mm.bing.net/images/thumbnail.aspx?q=1037589880833&amp;id=ac7eaa64c6ceda230b3614a9b2bd8cdd&amp;url=http%3a%2f%2fwww.gadgetlite.com%2fwp-content%2fuploads%2f2010%2f09%2fmicrosoft-internet-explorer-8.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33349" y="-377783"/>
              <a:ext cx="1481075" cy="98738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icons.mysitemyway.com/wp-content/gallery/simple-red-square-icons-alphanumeric/128178-simple-red-square-icon-alphanumeric-letter-rr.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11582" y="115908"/>
              <a:ext cx="563982" cy="563982"/>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dirty="0" smtClean="0"/>
          </a:p>
        </p:txBody>
      </p:sp>
      <p:pic>
        <p:nvPicPr>
          <p:cNvPr id="37" name="Picture 2" descr="http://www.techcentral.ie/img/small_business/2008/06June/VirusQueue.jpg"/>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676400" y="2574029"/>
            <a:ext cx="936761" cy="702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02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50" presetClass="path" presetSubtype="0" accel="50000" decel="50000" fill="hold" nodeType="afterEffect">
                                  <p:stCondLst>
                                    <p:cond delay="0"/>
                                  </p:stCondLst>
                                  <p:childTnLst>
                                    <p:animMotion origin="layout" path="M 3.33333E-6 3.95005E-6 C 3.33333E-6 0.00023 0.10295 0.21484 0.06701 0.26942 C 0.03107 0.324 -0.20469 0.22317 -0.3099 0.17992 " pathEditMode="relative" rAng="0" ptsTypes="fsf">
                                      <p:cBhvr>
                                        <p:cTn id="14" dur="1000" fill="hold"/>
                                        <p:tgtEl>
                                          <p:spTgt spid="12"/>
                                        </p:tgtEl>
                                        <p:attrNameLst>
                                          <p:attrName>ppt_x</p:attrName>
                                          <p:attrName>ppt_y</p:attrName>
                                        </p:attrNameLst>
                                      </p:cBhvr>
                                      <p:rCtr x="-10347" y="16189"/>
                                    </p:animMotion>
                                  </p:childTnLst>
                                  <p:subTnLst>
                                    <p:set>
                                      <p:cBhvr override="childStyle">
                                        <p:cTn dur="1" fill="hold" display="0" masterRel="sameClick" afterEffect="1">
                                          <p:stCondLst>
                                            <p:cond evt="end" delay="0">
                                              <p:tn val="13"/>
                                            </p:cond>
                                          </p:stCondLst>
                                        </p:cTn>
                                        <p:tgtEl>
                                          <p:spTgt spid="12"/>
                                        </p:tgtEl>
                                        <p:attrNameLst>
                                          <p:attrName>style.visibility</p:attrName>
                                        </p:attrNameLst>
                                      </p:cBhvr>
                                      <p:to>
                                        <p:strVal val="hidden"/>
                                      </p:to>
                                    </p:set>
                                  </p:subTnLst>
                                </p:cTn>
                              </p:par>
                              <p:par>
                                <p:cTn id="15" presetID="10" presetClass="entr" presetSubtype="0" fill="hold" nodeType="withEffect">
                                  <p:stCondLst>
                                    <p:cond delay="2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50" presetClass="path" presetSubtype="0" accel="50000" decel="50000" fill="hold" nodeType="withEffect">
                                  <p:stCondLst>
                                    <p:cond delay="700"/>
                                  </p:stCondLst>
                                  <p:childTnLst>
                                    <p:animMotion origin="layout" path="M -2.77778E-6 4.40333E-6 C -2.77778E-6 0.00023 0.06736 0.23519 0.0191 0.28122 C -0.02916 0.32724 -0.34062 0.17853 -0.39652 0.15263 " pathEditMode="relative" rAng="0" ptsTypes="fsf">
                                      <p:cBhvr>
                                        <p:cTn id="19" dur="1000" fill="hold"/>
                                        <p:tgtEl>
                                          <p:spTgt spid="17"/>
                                        </p:tgtEl>
                                        <p:attrNameLst>
                                          <p:attrName>ppt_x</p:attrName>
                                          <p:attrName>ppt_y</p:attrName>
                                        </p:attrNameLst>
                                      </p:cBhvr>
                                      <p:rCtr x="-16458" y="16351"/>
                                    </p:animMotion>
                                  </p:childTnLst>
                                  <p:subTnLst>
                                    <p:set>
                                      <p:cBhvr override="childStyle">
                                        <p:cTn dur="1" fill="hold" display="0" masterRel="sameClick" afterEffect="1">
                                          <p:stCondLst>
                                            <p:cond evt="end" delay="0">
                                              <p:tn val="18"/>
                                            </p:cond>
                                          </p:stCondLst>
                                        </p:cTn>
                                        <p:tgtEl>
                                          <p:spTgt spid="17"/>
                                        </p:tgtEl>
                                        <p:attrNameLst>
                                          <p:attrName>style.visibility</p:attrName>
                                        </p:attrNameLst>
                                      </p:cBhvr>
                                      <p:to>
                                        <p:strVal val="hidden"/>
                                      </p:to>
                                    </p:set>
                                  </p:subTnLst>
                                </p:cTn>
                              </p:par>
                              <p:par>
                                <p:cTn id="20" presetID="10" presetClass="entr" presetSubtype="0" fill="hold" nodeType="withEffect">
                                  <p:stCondLst>
                                    <p:cond delay="9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50" presetClass="path" presetSubtype="0" accel="50000" decel="50000" fill="hold" nodeType="withEffect">
                                  <p:stCondLst>
                                    <p:cond delay="1400"/>
                                  </p:stCondLst>
                                  <p:childTnLst>
                                    <p:animMotion origin="layout" path="M 2.5E-6 -2.6087E-6 C -0.01372 0.04579 0.05243 0.17877 -0.02865 0.27984 C -0.10972 0.3809 -0.40591 0.16212 -0.48906 0.12581 " pathEditMode="relative" rAng="0" ptsTypes="fsf">
                                      <p:cBhvr>
                                        <p:cTn id="24" dur="1000" fill="hold"/>
                                        <p:tgtEl>
                                          <p:spTgt spid="18"/>
                                        </p:tgtEl>
                                        <p:attrNameLst>
                                          <p:attrName>ppt_x</p:attrName>
                                          <p:attrName>ppt_y</p:attrName>
                                        </p:attrNameLst>
                                      </p:cBhvr>
                                      <p:rCtr x="-21840" y="19033"/>
                                    </p:animMotion>
                                  </p:childTnLst>
                                  <p:subTnLst>
                                    <p:set>
                                      <p:cBhvr override="childStyle">
                                        <p:cTn dur="1" fill="hold" display="0" masterRel="sameClick" afterEffect="1">
                                          <p:stCondLst>
                                            <p:cond evt="end" delay="0">
                                              <p:tn val="23"/>
                                            </p:cond>
                                          </p:stCondLst>
                                        </p:cTn>
                                        <p:tgtEl>
                                          <p:spTgt spid="18"/>
                                        </p:tgtEl>
                                        <p:attrNameLst>
                                          <p:attrName>style.visibility</p:attrName>
                                        </p:attrNameLst>
                                      </p:cBhvr>
                                      <p:to>
                                        <p:strVal val="hidden"/>
                                      </p:to>
                                    </p:set>
                                  </p:subTnLst>
                                </p:cTn>
                              </p:par>
                              <p:par>
                                <p:cTn id="25" presetID="10" presetClass="entr" presetSubtype="0" fill="hold" nodeType="withEffect">
                                  <p:stCondLst>
                                    <p:cond delay="16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50" presetClass="path" presetSubtype="0" accel="50000" decel="50000" fill="hold" nodeType="withEffect">
                                  <p:stCondLst>
                                    <p:cond delay="2100"/>
                                  </p:stCondLst>
                                  <p:childTnLst>
                                    <p:animMotion origin="layout" path="M -0.01146 0.01989 C -0.01146 0.02012 0.00903 0.19334 -0.05365 0.2907 C -0.11632 0.38829 -0.43577 0.17229 -0.55903 0.10314 " pathEditMode="relative" rAng="0" ptsTypes="fsf">
                                      <p:cBhvr>
                                        <p:cTn id="29" dur="1000" fill="hold"/>
                                        <p:tgtEl>
                                          <p:spTgt spid="15"/>
                                        </p:tgtEl>
                                        <p:attrNameLst>
                                          <p:attrName>ppt_x</p:attrName>
                                          <p:attrName>ppt_y</p:attrName>
                                        </p:attrNameLst>
                                      </p:cBhvr>
                                      <p:rCtr x="-26354" y="18409"/>
                                    </p:animMotion>
                                  </p:childTnLst>
                                  <p:subTnLst>
                                    <p:set>
                                      <p:cBhvr override="childStyle">
                                        <p:cTn dur="1" fill="hold" display="0" masterRel="sameClick" afterEffect="1">
                                          <p:stCondLst>
                                            <p:cond evt="end" delay="0">
                                              <p:tn val="28"/>
                                            </p:cond>
                                          </p:stCondLst>
                                        </p:cTn>
                                        <p:tgtEl>
                                          <p:spTgt spid="15"/>
                                        </p:tgtEl>
                                        <p:attrNameLst>
                                          <p:attrName>style.visibility</p:attrName>
                                        </p:attrNameLst>
                                      </p:cBhvr>
                                      <p:to>
                                        <p:strVal val="hidden"/>
                                      </p:to>
                                    </p:set>
                                  </p:subTnLst>
                                </p:cTn>
                              </p:par>
                              <p:par>
                                <p:cTn id="30" presetID="10" presetClass="entr" presetSubtype="0" fill="hold" nodeType="withEffect">
                                  <p:stCondLst>
                                    <p:cond delay="230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50" presetClass="path" presetSubtype="0" accel="50000" decel="50000" fill="hold" nodeType="withEffect">
                                  <p:stCondLst>
                                    <p:cond delay="2800"/>
                                  </p:stCondLst>
                                  <p:childTnLst>
                                    <p:animMotion origin="layout" path="M -0.00139 -0.00416 C -0.00139 -0.00393 -0.03889 0.17877 -0.09774 0.29302 C -0.15659 0.40749 -0.48854 0.15449 -0.63264 0.07146 " pathEditMode="relative" rAng="0" ptsTypes="fsf">
                                      <p:cBhvr>
                                        <p:cTn id="34" dur="1000" fill="hold"/>
                                        <p:tgtEl>
                                          <p:spTgt spid="16"/>
                                        </p:tgtEl>
                                        <p:attrNameLst>
                                          <p:attrName>ppt_x</p:attrName>
                                          <p:attrName>ppt_y</p:attrName>
                                        </p:attrNameLst>
                                      </p:cBhvr>
                                      <p:rCtr x="-31563" y="20583"/>
                                    </p:animMotion>
                                  </p:childTnLst>
                                  <p:subTnLst>
                                    <p:set>
                                      <p:cBhvr override="childStyle">
                                        <p:cTn dur="1" fill="hold" display="0" masterRel="sameClick" afterEffect="1">
                                          <p:stCondLst>
                                            <p:cond evt="end" delay="0">
                                              <p:tn val="33"/>
                                            </p:cond>
                                          </p:stCondLst>
                                        </p:cTn>
                                        <p:tgtEl>
                                          <p:spTgt spid="16"/>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22"/>
                                        </p:tgtEl>
                                      </p:cBhvr>
                                    </p:animEffect>
                                    <p:set>
                                      <p:cBhvr>
                                        <p:cTn id="39" dur="1" fill="hold">
                                          <p:stCondLst>
                                            <p:cond delay="499"/>
                                          </p:stCondLst>
                                        </p:cTn>
                                        <p:tgtEl>
                                          <p:spTgt spid="22"/>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par>
                          <p:cTn id="43" fill="hold">
                            <p:stCondLst>
                              <p:cond delay="500"/>
                            </p:stCondLst>
                            <p:childTnLst>
                              <p:par>
                                <p:cTn id="44" presetID="10" presetClass="entr" presetSubtype="0" fill="hold" nodeType="afterEffect">
                                  <p:stCondLst>
                                    <p:cond delay="50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par>
                          <p:cTn id="47" fill="hold">
                            <p:stCondLst>
                              <p:cond delay="1500"/>
                            </p:stCondLst>
                            <p:childTnLst>
                              <p:par>
                                <p:cTn id="48" presetID="50" presetClass="path" presetSubtype="0" accel="50000" decel="50000" fill="hold" nodeType="afterEffect">
                                  <p:stCondLst>
                                    <p:cond delay="0"/>
                                  </p:stCondLst>
                                  <p:childTnLst>
                                    <p:animMotion origin="layout" path="M -3.61111E-6 4.00555E-6 C 0.04167 0.02081 0.09323 0.1746 0.03455 0.28469 C -0.02413 0.395 -0.33576 0.19287 -0.43316 0.13413 " pathEditMode="relative" rAng="0" ptsTypes="fsf">
                                      <p:cBhvr>
                                        <p:cTn id="49" dur="1000" fill="hold"/>
                                        <p:tgtEl>
                                          <p:spTgt spid="5"/>
                                        </p:tgtEl>
                                        <p:attrNameLst>
                                          <p:attrName>ppt_x</p:attrName>
                                          <p:attrName>ppt_y</p:attrName>
                                        </p:attrNameLst>
                                      </p:cBhvr>
                                      <p:rCtr x="-16997" y="19750"/>
                                    </p:animMotion>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57200" y="1752600"/>
            <a:ext cx="8229600" cy="4572000"/>
          </a:xfrm>
        </p:spPr>
        <p:txBody>
          <a:bodyPr>
            <a:noAutofit/>
          </a:bodyPr>
          <a:lstStyle/>
          <a:p>
            <a:pPr marL="457200" indent="-457200" algn="l">
              <a:buFont typeface="Arial" pitchFamily="34" charset="0"/>
              <a:buChar char="•"/>
            </a:pPr>
            <a:r>
              <a:rPr lang="en-US" b="1" dirty="0" smtClean="0"/>
              <a:t>Background &amp; Motivation: Cloaking</a:t>
            </a:r>
          </a:p>
          <a:p>
            <a:pPr marL="457200" indent="-457200" algn="l">
              <a:buFont typeface="Arial" pitchFamily="34" charset="0"/>
              <a:buChar char="•"/>
            </a:pPr>
            <a:endParaRPr lang="en-US" b="1" dirty="0" smtClean="0"/>
          </a:p>
          <a:p>
            <a:pPr marL="457200" indent="-457200" algn="l">
              <a:buFont typeface="Arial" pitchFamily="34" charset="0"/>
              <a:buChar char="•"/>
            </a:pPr>
            <a:r>
              <a:rPr lang="en-US" b="1" dirty="0" smtClean="0">
                <a:solidFill>
                  <a:schemeClr val="tx1"/>
                </a:solidFill>
              </a:rPr>
              <a:t>Detecting </a:t>
            </a:r>
            <a:r>
              <a:rPr lang="en-US" b="1" dirty="0">
                <a:solidFill>
                  <a:schemeClr val="tx1"/>
                </a:solidFill>
              </a:rPr>
              <a:t>Internet Malware</a:t>
            </a:r>
            <a:endParaRPr lang="en-US" b="1" dirty="0" smtClean="0">
              <a:solidFill>
                <a:schemeClr val="tx1"/>
              </a:solidFill>
            </a:endParaRPr>
          </a:p>
          <a:p>
            <a:pPr marL="457200" indent="-457200" algn="l">
              <a:buFont typeface="Arial" pitchFamily="34" charset="0"/>
              <a:buChar char="•"/>
            </a:pPr>
            <a:endParaRPr lang="en-US" b="1" dirty="0">
              <a:solidFill>
                <a:schemeClr val="tx1"/>
              </a:solidFill>
            </a:endParaRPr>
          </a:p>
          <a:p>
            <a:pPr marL="457200" indent="-457200" algn="l">
              <a:buFont typeface="Arial" pitchFamily="34" charset="0"/>
              <a:buChar char="•"/>
            </a:pPr>
            <a:r>
              <a:rPr lang="en-US" b="1" dirty="0" smtClean="0">
                <a:solidFill>
                  <a:schemeClr val="tx1"/>
                </a:solidFill>
              </a:rPr>
              <a:t>Rozzle: Fighting Evasion</a:t>
            </a:r>
          </a:p>
          <a:p>
            <a:pPr marL="457200" indent="-457200" algn="l">
              <a:buFont typeface="Arial" pitchFamily="34" charset="0"/>
              <a:buChar char="•"/>
            </a:pPr>
            <a:endParaRPr lang="en-US" b="1" dirty="0">
              <a:solidFill>
                <a:schemeClr val="tx1"/>
              </a:solidFill>
            </a:endParaRPr>
          </a:p>
          <a:p>
            <a:pPr marL="457200" indent="-457200" algn="l">
              <a:buFont typeface="Arial" pitchFamily="34" charset="0"/>
              <a:buChar char="•"/>
            </a:pPr>
            <a:r>
              <a:rPr lang="en-US" b="1" dirty="0" smtClean="0">
                <a:solidFill>
                  <a:schemeClr val="tx1"/>
                </a:solidFill>
              </a:rPr>
              <a:t>Experiments</a:t>
            </a:r>
            <a:endParaRPr lang="en-US" b="1" dirty="0">
              <a:solidFill>
                <a:schemeClr val="tx1"/>
              </a:solidFill>
            </a:endParaRPr>
          </a:p>
        </p:txBody>
      </p:sp>
      <p:sp>
        <p:nvSpPr>
          <p:cNvPr id="8"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t>Overview</a:t>
            </a:r>
            <a:endParaRPr lang="en-US" b="1" dirty="0"/>
          </a:p>
        </p:txBody>
      </p:sp>
    </p:spTree>
    <p:extLst>
      <p:ext uri="{BB962C8B-B14F-4D97-AF65-F5344CB8AC3E}">
        <p14:creationId xmlns:p14="http://schemas.microsoft.com/office/powerpoint/2010/main" val="1887109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3708</TotalTime>
  <Words>2420</Words>
  <Application>Microsoft Office PowerPoint</Application>
  <PresentationFormat>On-screen Show (4:3)</PresentationFormat>
  <Paragraphs>619</Paragraphs>
  <Slides>40</Slides>
  <Notes>16</Notes>
  <HiddenSlides>3</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Rozzle De-Cloaking Internet Malware</vt:lpstr>
      <vt:lpstr>Static – Dynamic Analysis Spectrum</vt:lpstr>
      <vt:lpstr>Blacklisting Malware in Search Results</vt:lpstr>
      <vt:lpstr>Motivation</vt:lpstr>
      <vt:lpstr>Drive-by Malware Detection Landscape</vt:lpstr>
      <vt:lpstr>Search Engine Crawling</vt:lpstr>
      <vt:lpstr>Malware Cloaking</vt:lpstr>
      <vt:lpstr>Client-side Cloaking Defense</vt:lpstr>
      <vt:lpstr>PowerPoint Presentation</vt:lpstr>
      <vt:lpstr>PowerPoint Presentation</vt:lpstr>
      <vt:lpstr>Nozzle: Runtime Heap Spraying Detection</vt:lpstr>
      <vt:lpstr>Object Surface Area Calculation</vt:lpstr>
      <vt:lpstr>PowerPoint Presentation</vt:lpstr>
      <vt:lpstr>Naïve Bayes Classification</vt:lpstr>
      <vt:lpstr>PowerPoint Presentation</vt:lpstr>
      <vt:lpstr>Environment Fingerprinting Prevents Detection</vt:lpstr>
      <vt:lpstr>Typical Malware Cloaking</vt:lpstr>
      <vt:lpstr>More Complex Fingerprinting</vt:lpstr>
      <vt:lpstr>Avoiding Dynamic Crawlers</vt:lpstr>
      <vt:lpstr>Avoiding Static Detection</vt:lpstr>
      <vt:lpstr>How to Allocate Detection Resources?</vt:lpstr>
      <vt:lpstr>Rozzle</vt:lpstr>
      <vt:lpstr>Multi-Execution in Rozzle</vt:lpstr>
      <vt:lpstr>Challenges</vt:lpstr>
      <vt:lpstr>Symbolic Memory</vt:lpstr>
      <vt:lpstr>Symbolic Memory</vt:lpstr>
      <vt:lpstr>Symbolic Memory</vt:lpstr>
      <vt:lpstr>Challenges</vt:lpstr>
      <vt:lpstr>Experiments</vt:lpstr>
      <vt:lpstr>PowerPoint Presentation</vt:lpstr>
      <vt:lpstr>PowerPoint Presentation</vt:lpstr>
      <vt:lpstr>PowerPoint Presentation</vt:lpstr>
      <vt:lpstr>PowerPoint Presentation</vt:lpstr>
      <vt:lpstr>Overhead Numbers</vt:lpstr>
      <vt:lpstr>Take Away</vt:lpstr>
      <vt:lpstr>PowerPoint Presentation</vt:lpstr>
      <vt:lpstr>Malware Roulette </vt:lpstr>
      <vt:lpstr>Related Work</vt:lpstr>
      <vt:lpstr>Summary</vt:lpstr>
      <vt:lpstr>Static – Dynamic Analysis Spectrum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Clemens Kolbitsch</dc:creator>
  <cp:lastModifiedBy>Ben Livshits</cp:lastModifiedBy>
  <cp:revision>799</cp:revision>
  <dcterms:created xsi:type="dcterms:W3CDTF">2006-08-16T00:00:00Z</dcterms:created>
  <dcterms:modified xsi:type="dcterms:W3CDTF">2012-01-20T17:41:06Z</dcterms:modified>
</cp:coreProperties>
</file>